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2" r:id="rId4"/>
    <p:sldId id="258" r:id="rId5"/>
    <p:sldId id="259" r:id="rId6"/>
    <p:sldId id="265" r:id="rId7"/>
    <p:sldId id="260" r:id="rId8"/>
    <p:sldId id="263" r:id="rId9"/>
    <p:sldId id="264" r:id="rId10"/>
    <p:sldId id="261" r:id="rId11"/>
    <p:sldId id="266" r:id="rId12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51C"/>
    <a:srgbClr val="003966"/>
    <a:srgbClr val="2C5B80"/>
    <a:srgbClr val="223C6C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3" autoAdjust="0"/>
    <p:restoredTop sz="96405" autoAdjust="0"/>
  </p:normalViewPr>
  <p:slideViewPr>
    <p:cSldViewPr snapToGrid="0">
      <p:cViewPr varScale="1">
        <p:scale>
          <a:sx n="110" d="100"/>
          <a:sy n="110" d="100"/>
        </p:scale>
        <p:origin x="16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07765-C99A-4D74-BC77-6FB1B117BD09}" type="datetimeFigureOut">
              <a:rPr lang="pl-PL" smtClean="0"/>
              <a:t>08.02.2019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3" cy="498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8FC21-F8C2-4061-AD7E-124B4343BB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503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8FC21-F8C2-4061-AD7E-124B4343BBB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788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8FC21-F8C2-4061-AD7E-124B4343BBBF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6033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8FC21-F8C2-4061-AD7E-124B4343BBBF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4827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8FC21-F8C2-4061-AD7E-124B4343BBB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6463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8FC21-F8C2-4061-AD7E-124B4343BBB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9487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8FC21-F8C2-4061-AD7E-124B4343BBB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550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8FC21-F8C2-4061-AD7E-124B4343BBB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4653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8FC21-F8C2-4061-AD7E-124B4343BBB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0720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8FC21-F8C2-4061-AD7E-124B4343BBBF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0114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8FC21-F8C2-4061-AD7E-124B4343BBB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9145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8FC21-F8C2-4061-AD7E-124B4343BBBF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2583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2A9A-F4ED-473E-A470-7599374A5B06}" type="datetimeFigureOut">
              <a:rPr lang="pl-PL" smtClean="0"/>
              <a:t>08.02.2019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7B58-12B9-4229-90C5-691B5FACA2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20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2A9A-F4ED-473E-A470-7599374A5B06}" type="datetimeFigureOut">
              <a:rPr lang="pl-PL" smtClean="0"/>
              <a:t>08.02.2019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7B58-12B9-4229-90C5-691B5FACA2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0965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2A9A-F4ED-473E-A470-7599374A5B06}" type="datetimeFigureOut">
              <a:rPr lang="pl-PL" smtClean="0"/>
              <a:t>08.02.2019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7B58-12B9-4229-90C5-691B5FACA2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791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2A9A-F4ED-473E-A470-7599374A5B06}" type="datetimeFigureOut">
              <a:rPr lang="pl-PL" smtClean="0"/>
              <a:t>08.02.2019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7B58-12B9-4229-90C5-691B5FACA2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0922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2A9A-F4ED-473E-A470-7599374A5B06}" type="datetimeFigureOut">
              <a:rPr lang="pl-PL" smtClean="0"/>
              <a:t>08.02.2019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7B58-12B9-4229-90C5-691B5FACA2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618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2A9A-F4ED-473E-A470-7599374A5B06}" type="datetimeFigureOut">
              <a:rPr lang="pl-PL" smtClean="0"/>
              <a:t>08.02.2019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7B58-12B9-4229-90C5-691B5FACA2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425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2A9A-F4ED-473E-A470-7599374A5B06}" type="datetimeFigureOut">
              <a:rPr lang="pl-PL" smtClean="0"/>
              <a:t>08.02.2019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7B58-12B9-4229-90C5-691B5FACA2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898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2A9A-F4ED-473E-A470-7599374A5B06}" type="datetimeFigureOut">
              <a:rPr lang="pl-PL" smtClean="0"/>
              <a:t>08.02.2019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7B58-12B9-4229-90C5-691B5FACA2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628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2A9A-F4ED-473E-A470-7599374A5B06}" type="datetimeFigureOut">
              <a:rPr lang="pl-PL" smtClean="0"/>
              <a:t>08.02.2019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7B58-12B9-4229-90C5-691B5FACA2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566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2A9A-F4ED-473E-A470-7599374A5B06}" type="datetimeFigureOut">
              <a:rPr lang="pl-PL" smtClean="0"/>
              <a:t>08.02.2019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7B58-12B9-4229-90C5-691B5FACA2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1070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2A9A-F4ED-473E-A470-7599374A5B06}" type="datetimeFigureOut">
              <a:rPr lang="pl-PL" smtClean="0"/>
              <a:t>08.02.2019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7B58-12B9-4229-90C5-691B5FACA2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160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D2A9A-F4ED-473E-A470-7599374A5B06}" type="datetimeFigureOut">
              <a:rPr lang="pl-PL" smtClean="0"/>
              <a:t>08.02.2019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87B58-12B9-4229-90C5-691B5FACA2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573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17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probiz@armsa.pl" TargetMode="External"/><Relationship Id="rId3" Type="http://schemas.openxmlformats.org/officeDocument/2006/relationships/hyperlink" Target="http://www.facebook.com/COIE.ARMSA" TargetMode="External"/><Relationship Id="rId7" Type="http://schemas.openxmlformats.org/officeDocument/2006/relationships/hyperlink" Target="mailto:proeksport@armsa.p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ie.armsa.pl/" TargetMode="External"/><Relationship Id="rId5" Type="http://schemas.microsoft.com/office/2007/relationships/hdphoto" Target="../media/hdphoto1.wdp"/><Relationship Id="rId10" Type="http://schemas.openxmlformats.org/officeDocument/2006/relationships/image" Target="../media/image6.jpg"/><Relationship Id="rId4" Type="http://schemas.openxmlformats.org/officeDocument/2006/relationships/image" Target="../media/image28.png"/><Relationship Id="rId9" Type="http://schemas.openxmlformats.org/officeDocument/2006/relationships/hyperlink" Target="mailto:coie@armsa.p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robiz@armsa.p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hyperlink" Target="mailto:proeksport@armsa.p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63537364-1300-423F-8922-E1710BBE74F3}"/>
              </a:ext>
            </a:extLst>
          </p:cNvPr>
          <p:cNvSpPr/>
          <p:nvPr/>
        </p:nvSpPr>
        <p:spPr>
          <a:xfrm>
            <a:off x="6660232" y="332656"/>
            <a:ext cx="1800200" cy="61926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Prostokąt z rogami zaokrąglonymi po przekątnej 3">
            <a:extLst>
              <a:ext uri="{FF2B5EF4-FFF2-40B4-BE49-F238E27FC236}">
                <a16:creationId xmlns:a16="http://schemas.microsoft.com/office/drawing/2014/main" id="{26B90E9E-ADCE-4DBC-B2E8-5A5CD54A127C}"/>
              </a:ext>
            </a:extLst>
          </p:cNvPr>
          <p:cNvSpPr/>
          <p:nvPr/>
        </p:nvSpPr>
        <p:spPr>
          <a:xfrm>
            <a:off x="827584" y="1988840"/>
            <a:ext cx="7632848" cy="2880320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6000" dirty="0">
              <a:solidFill>
                <a:srgbClr val="7030A0"/>
              </a:solidFill>
            </a:endParaRPr>
          </a:p>
          <a:p>
            <a:pPr algn="ctr"/>
            <a:r>
              <a:rPr lang="pl-PL" sz="6000" dirty="0"/>
              <a:t>Agencja Rozwoju Mazowsza S.A.</a:t>
            </a:r>
            <a:endParaRPr lang="en-GB" sz="6000" dirty="0"/>
          </a:p>
          <a:p>
            <a:pPr algn="ctr"/>
            <a:endParaRPr lang="en-GB" sz="6000" b="1" dirty="0">
              <a:solidFill>
                <a:schemeClr val="bg1"/>
              </a:solidFill>
            </a:endParaRPr>
          </a:p>
          <a:p>
            <a:pPr algn="ctr"/>
            <a:endParaRPr lang="en-GB" dirty="0"/>
          </a:p>
        </p:txBody>
      </p:sp>
      <p:pic>
        <p:nvPicPr>
          <p:cNvPr id="16" name="Picture 3" descr="C:\Users\mkubicka\Pictures\pl_ARMSA.jpg">
            <a:extLst>
              <a:ext uri="{FF2B5EF4-FFF2-40B4-BE49-F238E27FC236}">
                <a16:creationId xmlns:a16="http://schemas.microsoft.com/office/drawing/2014/main" id="{B046EEE6-73CC-44E5-BDE4-D052F6A88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5971" y="785268"/>
            <a:ext cx="2274900" cy="570234"/>
          </a:xfrm>
          <a:prstGeom prst="rect">
            <a:avLst/>
          </a:prstGeom>
          <a:noFill/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366E4E8A-EC25-468C-A12A-EAF91DC62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59" y="546577"/>
            <a:ext cx="1184830" cy="954897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AD4D7779-A11A-42E6-82F8-886286D3B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22" y="4991546"/>
            <a:ext cx="1498252" cy="1056588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FDF29B37-512C-465E-A85F-15D32FD6C6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79" y="5205707"/>
            <a:ext cx="1759684" cy="628267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1AB3C4BC-9FC8-4A4E-A0F8-A089DFF3F2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976" y="5274002"/>
            <a:ext cx="1640261" cy="55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00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8BD3CC4-F7D4-4927-9F5F-A77797955CFE}"/>
              </a:ext>
            </a:extLst>
          </p:cNvPr>
          <p:cNvSpPr txBox="1"/>
          <p:nvPr/>
        </p:nvSpPr>
        <p:spPr>
          <a:xfrm>
            <a:off x="7201596" y="234861"/>
            <a:ext cx="166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rgbClr val="003966"/>
                </a:solidFill>
                <a:ea typeface="Tahoma" panose="020B0604030504040204" pitchFamily="34" charset="0"/>
                <a:cs typeface="Arial" panose="020B0604020202020204" pitchFamily="34" charset="0"/>
              </a:rPr>
              <a:t>Nasze</a:t>
            </a:r>
            <a:r>
              <a:rPr lang="pl-PL" dirty="0"/>
              <a:t> </a:t>
            </a:r>
            <a:r>
              <a:rPr lang="pl-PL" b="1" dirty="0">
                <a:solidFill>
                  <a:srgbClr val="003966"/>
                </a:solidFill>
                <a:ea typeface="Tahoma" panose="020B0604030504040204" pitchFamily="34" charset="0"/>
                <a:cs typeface="Arial" panose="020B0604020202020204" pitchFamily="34" charset="0"/>
              </a:rPr>
              <a:t>usługi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76293807-D124-461A-9CD0-0A9B46507BE6}"/>
              </a:ext>
            </a:extLst>
          </p:cNvPr>
          <p:cNvSpPr/>
          <p:nvPr/>
        </p:nvSpPr>
        <p:spPr>
          <a:xfrm>
            <a:off x="67111" y="920472"/>
            <a:ext cx="8220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3966"/>
                </a:solidFill>
              </a:rPr>
              <a:t>PROMOCJA GOSPODARCZA – przykłady realizacji</a:t>
            </a:r>
            <a:endParaRPr lang="pl-PL" b="1" i="1" dirty="0">
              <a:solidFill>
                <a:srgbClr val="003966"/>
              </a:solidFill>
            </a:endParaRP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50877C7E-549B-4030-A382-B3FA805456FA}"/>
              </a:ext>
            </a:extLst>
          </p:cNvPr>
          <p:cNvGrpSpPr>
            <a:grpSpLocks noChangeAspect="1"/>
          </p:cNvGrpSpPr>
          <p:nvPr/>
        </p:nvGrpSpPr>
        <p:grpSpPr>
          <a:xfrm>
            <a:off x="856081" y="1366192"/>
            <a:ext cx="7431838" cy="5256947"/>
            <a:chOff x="179512" y="332655"/>
            <a:chExt cx="8784976" cy="6214096"/>
          </a:xfrm>
        </p:grpSpPr>
        <p:pic>
          <p:nvPicPr>
            <p:cNvPr id="44" name="Picture 8" descr="\\beta\COIE\1.7 RPO WM\LOGOTYPY DO 1.7\logo projektu\logo1.7 PL.jpg">
              <a:extLst>
                <a:ext uri="{FF2B5EF4-FFF2-40B4-BE49-F238E27FC236}">
                  <a16:creationId xmlns:a16="http://schemas.microsoft.com/office/drawing/2014/main" id="{DD086000-06D2-4748-9FF3-D74D3EFB68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7704" y="2996952"/>
              <a:ext cx="1527477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2" descr="\\beta\COIE\1.7 RPO WM\TARGI\3. Cebit\FOTO\P3068302.JPG">
              <a:extLst>
                <a:ext uri="{FF2B5EF4-FFF2-40B4-BE49-F238E27FC236}">
                  <a16:creationId xmlns:a16="http://schemas.microsoft.com/office/drawing/2014/main" id="{EC82B1A4-0470-45CF-B798-6315F76138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24373" y="5276751"/>
              <a:ext cx="1871663" cy="1255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8" descr="http://coie.armsa.pl/cache/imgs/w150/gallery/1_7/MISJAWINNICA1.jpg">
              <a:extLst>
                <a:ext uri="{FF2B5EF4-FFF2-40B4-BE49-F238E27FC236}">
                  <a16:creationId xmlns:a16="http://schemas.microsoft.com/office/drawing/2014/main" id="{B263BFA0-0DF8-4980-8C51-E9A910576E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686" y="2060476"/>
              <a:ext cx="1368425" cy="1081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9" descr="\\beta\COIE\1.7 RPO WM\TARGI\7. Anuga\zdjęcia\Obraz 022.jpg">
              <a:extLst>
                <a:ext uri="{FF2B5EF4-FFF2-40B4-BE49-F238E27FC236}">
                  <a16:creationId xmlns:a16="http://schemas.microsoft.com/office/drawing/2014/main" id="{41B58BDD-0782-4215-9E33-6D304ACE61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4961" y="4294088"/>
              <a:ext cx="1439862" cy="93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10" descr="C:\Users\mkubicka\AppData\Local\Microsoft\Windows\Temporary Internet Files\Content.Outlook\K58UBANF\DSC_0266.jpg">
              <a:extLst>
                <a:ext uri="{FF2B5EF4-FFF2-40B4-BE49-F238E27FC236}">
                  <a16:creationId xmlns:a16="http://schemas.microsoft.com/office/drawing/2014/main" id="{6FCDD9AA-326B-48CC-BC7F-B24BDEAFB6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9686" y="3213001"/>
              <a:ext cx="1871662" cy="3313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Obraz 10" descr="C:\Documents and Settings\twolff\Pulpit\tomka rozne\szanghaj\201305071246.jpg">
              <a:extLst>
                <a:ext uri="{FF2B5EF4-FFF2-40B4-BE49-F238E27FC236}">
                  <a16:creationId xmlns:a16="http://schemas.microsoft.com/office/drawing/2014/main" id="{5E0E63AB-5FCD-4981-AF4F-8364E6FB8C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67473" y="5302151"/>
              <a:ext cx="1657350" cy="124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13">
              <a:extLst>
                <a:ext uri="{FF2B5EF4-FFF2-40B4-BE49-F238E27FC236}">
                  <a16:creationId xmlns:a16="http://schemas.microsoft.com/office/drawing/2014/main" id="{1E75AE76-546A-49F6-9C1C-58F3D775FE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24373" y="4294088"/>
              <a:ext cx="2087563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6" descr="\\beta\COIE\1.7 RPO WM\TARGI\6. worldFood Moskwa\notatka i zdjęcia\targi\Moskwa 0381.jpg">
              <a:extLst>
                <a:ext uri="{FF2B5EF4-FFF2-40B4-BE49-F238E27FC236}">
                  <a16:creationId xmlns:a16="http://schemas.microsoft.com/office/drawing/2014/main" id="{B0B0175E-193C-46E1-A0D9-2ECB06F793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348162" y="2493243"/>
              <a:ext cx="2376487" cy="1749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2" descr="http://coie.armsa.pl/gallery/1_7/MISJAMOSKWA2.jpg">
              <a:extLst>
                <a:ext uri="{FF2B5EF4-FFF2-40B4-BE49-F238E27FC236}">
                  <a16:creationId xmlns:a16="http://schemas.microsoft.com/office/drawing/2014/main" id="{DAB2020A-04D9-453B-A189-B4D7A7ADA9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79512" y="332656"/>
              <a:ext cx="2663825" cy="167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5">
              <a:extLst>
                <a:ext uri="{FF2B5EF4-FFF2-40B4-BE49-F238E27FC236}">
                  <a16:creationId xmlns:a16="http://schemas.microsoft.com/office/drawing/2014/main" id="{C73155EA-BECC-443D-89DC-BE8873865F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916362" y="332656"/>
              <a:ext cx="2808287" cy="2087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2">
              <a:extLst>
                <a:ext uri="{FF2B5EF4-FFF2-40B4-BE49-F238E27FC236}">
                  <a16:creationId xmlns:a16="http://schemas.microsoft.com/office/drawing/2014/main" id="{C4380E26-B20B-4D80-996D-D1FB657B20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796136" y="332655"/>
              <a:ext cx="3168352" cy="231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3" descr="\\beta\COIE\1.7 RPO WM\TARGI\2. targi 2014\6. WorldFood Moskwa\zdjęcia\20140915_123724_resized.jpg">
              <a:extLst>
                <a:ext uri="{FF2B5EF4-FFF2-40B4-BE49-F238E27FC236}">
                  <a16:creationId xmlns:a16="http://schemas.microsoft.com/office/drawing/2014/main" id="{ABCBB492-AC5B-4D75-B42E-4A7FE84DD1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796136" y="4166882"/>
              <a:ext cx="3168352" cy="2376264"/>
            </a:xfrm>
            <a:prstGeom prst="rect">
              <a:avLst/>
            </a:prstGeom>
            <a:noFill/>
          </p:spPr>
        </p:pic>
        <p:pic>
          <p:nvPicPr>
            <p:cNvPr id="56" name="Picture 4">
              <a:extLst>
                <a:ext uri="{FF2B5EF4-FFF2-40B4-BE49-F238E27FC236}">
                  <a16:creationId xmlns:a16="http://schemas.microsoft.com/office/drawing/2014/main" id="{A5C9D991-E081-4062-90B7-AA6BAE14E4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796136" y="2708920"/>
              <a:ext cx="3168352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5">
              <a:extLst>
                <a:ext uri="{FF2B5EF4-FFF2-40B4-BE49-F238E27FC236}">
                  <a16:creationId xmlns:a16="http://schemas.microsoft.com/office/drawing/2014/main" id="{B21FCD5E-9CE7-4611-A81D-969EF3565A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619672" y="2060848"/>
              <a:ext cx="1656184" cy="1095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upa 22">
            <a:extLst>
              <a:ext uri="{FF2B5EF4-FFF2-40B4-BE49-F238E27FC236}">
                <a16:creationId xmlns:a16="http://schemas.microsoft.com/office/drawing/2014/main" id="{68FFDF8A-3BBD-4632-8040-D8AD1B8A9EDF}"/>
              </a:ext>
            </a:extLst>
          </p:cNvPr>
          <p:cNvGrpSpPr/>
          <p:nvPr/>
        </p:nvGrpSpPr>
        <p:grpSpPr>
          <a:xfrm>
            <a:off x="134224" y="109157"/>
            <a:ext cx="2365136" cy="536795"/>
            <a:chOff x="134224" y="109157"/>
            <a:chExt cx="2617368" cy="536795"/>
          </a:xfrm>
        </p:grpSpPr>
        <p:pic>
          <p:nvPicPr>
            <p:cNvPr id="24" name="Obraz 23">
              <a:extLst>
                <a:ext uri="{FF2B5EF4-FFF2-40B4-BE49-F238E27FC236}">
                  <a16:creationId xmlns:a16="http://schemas.microsoft.com/office/drawing/2014/main" id="{76E61DE2-154A-4370-8A25-F2F6EB538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24" y="162325"/>
              <a:ext cx="469056" cy="483627"/>
            </a:xfrm>
            <a:prstGeom prst="rect">
              <a:avLst/>
            </a:prstGeom>
          </p:spPr>
        </p:pic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841AF7AD-887A-49C2-9838-FBA12CFF5B73}"/>
                </a:ext>
              </a:extLst>
            </p:cNvPr>
            <p:cNvSpPr txBox="1"/>
            <p:nvPr/>
          </p:nvSpPr>
          <p:spPr>
            <a:xfrm>
              <a:off x="603280" y="109157"/>
              <a:ext cx="2148312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pl-PL" sz="1400" b="1" dirty="0">
                  <a:solidFill>
                    <a:srgbClr val="0039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Centrum Obsługi</a:t>
              </a:r>
            </a:p>
            <a:p>
              <a:r>
                <a:rPr lang="pl-PL" sz="1400" b="1" dirty="0">
                  <a:solidFill>
                    <a:srgbClr val="0039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Inwestora i Eksportera</a:t>
              </a:r>
            </a:p>
          </p:txBody>
        </p: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A06908A3-95E0-4248-B99E-263DBB3592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951" y="632377"/>
              <a:ext cx="1866866" cy="1604"/>
            </a:xfrm>
            <a:prstGeom prst="line">
              <a:avLst/>
            </a:prstGeom>
            <a:ln w="19050">
              <a:solidFill>
                <a:srgbClr val="DA251C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8820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>
            <a:extLst>
              <a:ext uri="{FF2B5EF4-FFF2-40B4-BE49-F238E27FC236}">
                <a16:creationId xmlns:a16="http://schemas.microsoft.com/office/drawing/2014/main" id="{73FB71BE-50E8-4F53-8DB9-3BD180BB1916}"/>
              </a:ext>
            </a:extLst>
          </p:cNvPr>
          <p:cNvSpPr/>
          <p:nvPr/>
        </p:nvSpPr>
        <p:spPr>
          <a:xfrm>
            <a:off x="812889" y="4926165"/>
            <a:ext cx="76809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solidFill>
                  <a:srgbClr val="003966"/>
                </a:solidFill>
                <a:cs typeface="Arial" panose="020B0604020202020204" pitchFamily="34" charset="0"/>
              </a:rPr>
              <a:t>Polub nas!</a:t>
            </a:r>
          </a:p>
          <a:p>
            <a:pPr algn="ctr"/>
            <a:r>
              <a:rPr lang="pl-PL" sz="1400" dirty="0">
                <a:solidFill>
                  <a:srgbClr val="003966"/>
                </a:solidFill>
                <a:cs typeface="Arial" panose="020B0604020202020204" pitchFamily="34" charset="0"/>
              </a:rPr>
              <a:t>Zapraszamy do polubienia naszego profilu </a:t>
            </a:r>
            <a:r>
              <a:rPr lang="pl-PL" sz="1400" dirty="0">
                <a:solidFill>
                  <a:srgbClr val="003966"/>
                </a:solidFill>
                <a:cs typeface="Arial" panose="020B0604020202020204" pitchFamily="34" charset="0"/>
                <a:hlinkClick r:id="rId3"/>
              </a:rPr>
              <a:t>www.facebook.com/COIE.ARMSA</a:t>
            </a:r>
            <a:r>
              <a:rPr lang="pl-PL" sz="1400" dirty="0">
                <a:solidFill>
                  <a:srgbClr val="003966"/>
                </a:solidFill>
                <a:cs typeface="Arial" panose="020B0604020202020204" pitchFamily="34" charset="0"/>
              </a:rPr>
              <a:t> gdzie  informujemy o aktualnych wydarzeniach w Centrum Obsługi Inwestora i Eksportera oraz ciekawostkach gospodarczych i kulturalnych na Mazowszu i w Polsce.</a:t>
            </a:r>
          </a:p>
        </p:txBody>
      </p:sp>
      <p:pic>
        <p:nvPicPr>
          <p:cNvPr id="27" name="Picture 2" descr="Znalezione obrazy dla zapytania armsa">
            <a:extLst>
              <a:ext uri="{FF2B5EF4-FFF2-40B4-BE49-F238E27FC236}">
                <a16:creationId xmlns:a16="http://schemas.microsoft.com/office/drawing/2014/main" id="{76DA62ED-6B4B-4EB5-877C-A7E1A50E9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100000" detail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006" y="1049874"/>
            <a:ext cx="4125987" cy="103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pole tekstowe 30">
            <a:extLst>
              <a:ext uri="{FF2B5EF4-FFF2-40B4-BE49-F238E27FC236}">
                <a16:creationId xmlns:a16="http://schemas.microsoft.com/office/drawing/2014/main" id="{5712BB5E-C122-49D0-B9D9-5439D5A6FFD3}"/>
              </a:ext>
            </a:extLst>
          </p:cNvPr>
          <p:cNvSpPr txBox="1"/>
          <p:nvPr/>
        </p:nvSpPr>
        <p:spPr>
          <a:xfrm>
            <a:off x="731520" y="2397948"/>
            <a:ext cx="768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003966"/>
                </a:solidFill>
                <a:cs typeface="Arial" panose="020B0604020202020204" pitchFamily="34" charset="0"/>
              </a:rPr>
              <a:t>Agencja Rozwoju Mazowsza S.A.</a:t>
            </a:r>
          </a:p>
          <a:p>
            <a:pPr marL="812800" indent="-812800" algn="ctr"/>
            <a:r>
              <a:rPr lang="pl-PL" sz="1600" dirty="0">
                <a:solidFill>
                  <a:srgbClr val="003966"/>
                </a:solidFill>
                <a:cs typeface="Arial" panose="020B0604020202020204" pitchFamily="34" charset="0"/>
              </a:rPr>
              <a:t>ul. </a:t>
            </a:r>
            <a:r>
              <a:rPr lang="pl-PL" sz="1600" dirty="0" err="1">
                <a:solidFill>
                  <a:srgbClr val="003966"/>
                </a:solidFill>
                <a:cs typeface="Arial" panose="020B0604020202020204" pitchFamily="34" charset="0"/>
              </a:rPr>
              <a:t>Świętojerska</a:t>
            </a:r>
            <a:r>
              <a:rPr lang="pl-PL" sz="1600" dirty="0">
                <a:solidFill>
                  <a:srgbClr val="003966"/>
                </a:solidFill>
                <a:cs typeface="Arial" panose="020B0604020202020204" pitchFamily="34" charset="0"/>
              </a:rPr>
              <a:t> 9, 00-236 Warszawa</a:t>
            </a:r>
          </a:p>
          <a:p>
            <a:pPr marL="812800" indent="-812800" algn="ctr"/>
            <a:r>
              <a:rPr lang="pl-PL" sz="1600" dirty="0">
                <a:solidFill>
                  <a:srgbClr val="003966"/>
                </a:solidFill>
                <a:cs typeface="Arial" panose="020B0604020202020204" pitchFamily="34" charset="0"/>
              </a:rPr>
              <a:t>Tel: + 48 22 566 47 89</a:t>
            </a:r>
          </a:p>
          <a:p>
            <a:pPr algn="ctr"/>
            <a:r>
              <a:rPr lang="pl-PL" sz="1600" dirty="0">
                <a:solidFill>
                  <a:srgbClr val="DA251C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www.coie.armsa.pl</a:t>
            </a:r>
            <a:r>
              <a:rPr lang="pl-PL" sz="1600" dirty="0">
                <a:solidFill>
                  <a:srgbClr val="DA251C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endParaRPr lang="pl-PL" sz="1600" dirty="0">
              <a:solidFill>
                <a:srgbClr val="003966"/>
              </a:solidFill>
              <a:cs typeface="Arial" panose="020B0604020202020204" pitchFamily="34" charset="0"/>
            </a:endParaRPr>
          </a:p>
          <a:p>
            <a:pPr algn="ctr"/>
            <a:r>
              <a:rPr lang="pl-PL" sz="1600" dirty="0">
                <a:solidFill>
                  <a:srgbClr val="DA251C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proeksport@armsa.pl</a:t>
            </a:r>
            <a:endParaRPr lang="pl-PL" sz="1600" dirty="0">
              <a:solidFill>
                <a:srgbClr val="DA251C"/>
              </a:solidFill>
              <a:cs typeface="Arial" panose="020B0604020202020204" pitchFamily="34" charset="0"/>
            </a:endParaRPr>
          </a:p>
          <a:p>
            <a:pPr algn="ctr"/>
            <a:r>
              <a:rPr lang="pl-PL" sz="1600" dirty="0">
                <a:solidFill>
                  <a:srgbClr val="DA251C"/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probiz@armsa.pl</a:t>
            </a:r>
            <a:endParaRPr lang="pl-PL" sz="1600" dirty="0">
              <a:solidFill>
                <a:srgbClr val="DA251C"/>
              </a:solidFill>
              <a:cs typeface="Arial" panose="020B0604020202020204" pitchFamily="34" charset="0"/>
            </a:endParaRPr>
          </a:p>
          <a:p>
            <a:pPr algn="ctr"/>
            <a:r>
              <a:rPr lang="pl-PL" sz="1600" dirty="0">
                <a:solidFill>
                  <a:srgbClr val="DA251C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coie@armsa.pl</a:t>
            </a:r>
            <a:r>
              <a:rPr lang="pl-PL" sz="1600" dirty="0">
                <a:solidFill>
                  <a:srgbClr val="DA251C"/>
                </a:solidFill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FB38D0C4-67A7-4183-9948-D5A892576704}"/>
              </a:ext>
            </a:extLst>
          </p:cNvPr>
          <p:cNvGrpSpPr/>
          <p:nvPr/>
        </p:nvGrpSpPr>
        <p:grpSpPr>
          <a:xfrm>
            <a:off x="134224" y="109157"/>
            <a:ext cx="2365136" cy="536795"/>
            <a:chOff x="134224" y="109157"/>
            <a:chExt cx="2617368" cy="536795"/>
          </a:xfrm>
        </p:grpSpPr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F2231AC7-D2B8-4503-A4BC-EA6FCF2E3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24" y="162325"/>
              <a:ext cx="469056" cy="483627"/>
            </a:xfrm>
            <a:prstGeom prst="rect">
              <a:avLst/>
            </a:prstGeom>
          </p:spPr>
        </p:pic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55CDBF63-5A9B-4438-B334-F67EA0FEA762}"/>
                </a:ext>
              </a:extLst>
            </p:cNvPr>
            <p:cNvSpPr txBox="1"/>
            <p:nvPr/>
          </p:nvSpPr>
          <p:spPr>
            <a:xfrm>
              <a:off x="603280" y="109157"/>
              <a:ext cx="2148312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pl-PL" sz="1400" b="1" dirty="0">
                  <a:solidFill>
                    <a:srgbClr val="0039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Centrum Obsługi</a:t>
              </a:r>
            </a:p>
            <a:p>
              <a:r>
                <a:rPr lang="pl-PL" sz="1400" b="1" dirty="0">
                  <a:solidFill>
                    <a:srgbClr val="0039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Inwestora i Eksportera</a:t>
              </a:r>
            </a:p>
          </p:txBody>
        </p:sp>
        <p:cxnSp>
          <p:nvCxnSpPr>
            <p:cNvPr id="12" name="Łącznik prosty 11">
              <a:extLst>
                <a:ext uri="{FF2B5EF4-FFF2-40B4-BE49-F238E27FC236}">
                  <a16:creationId xmlns:a16="http://schemas.microsoft.com/office/drawing/2014/main" id="{54F02B6B-D737-44A8-A290-538483AF2B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951" y="632377"/>
              <a:ext cx="1866866" cy="1604"/>
            </a:xfrm>
            <a:prstGeom prst="line">
              <a:avLst/>
            </a:prstGeom>
            <a:ln w="19050">
              <a:solidFill>
                <a:srgbClr val="DA251C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4302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>
            <a:extLst>
              <a:ext uri="{FF2B5EF4-FFF2-40B4-BE49-F238E27FC236}">
                <a16:creationId xmlns:a16="http://schemas.microsoft.com/office/drawing/2014/main" id="{FD9A487C-594E-4692-8343-8D0AD5B3AF29}"/>
              </a:ext>
            </a:extLst>
          </p:cNvPr>
          <p:cNvSpPr/>
          <p:nvPr/>
        </p:nvSpPr>
        <p:spPr>
          <a:xfrm>
            <a:off x="368752" y="1218678"/>
            <a:ext cx="84330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>
                <a:solidFill>
                  <a:srgbClr val="003966"/>
                </a:solidFill>
              </a:rPr>
              <a:t>Centrum Obsługi Inwestora i Eksportera (COIE) </a:t>
            </a:r>
            <a:r>
              <a:rPr lang="pl-PL" sz="1400" dirty="0">
                <a:solidFill>
                  <a:srgbClr val="003966"/>
                </a:solidFill>
              </a:rPr>
              <a:t>jest jednym z działów w strukturze Agencji Rozwoju Mazowsza S.A. </a:t>
            </a:r>
          </a:p>
          <a:p>
            <a:pPr algn="just"/>
            <a:endParaRPr lang="pl-PL" sz="1400" dirty="0">
              <a:solidFill>
                <a:srgbClr val="003966"/>
              </a:solidFill>
            </a:endParaRPr>
          </a:p>
          <a:p>
            <a:pPr algn="just"/>
            <a:r>
              <a:rPr lang="pl-PL" sz="1400" b="1" dirty="0">
                <a:solidFill>
                  <a:srgbClr val="003966"/>
                </a:solidFill>
              </a:rPr>
              <a:t>Naszym zadaniem jest </a:t>
            </a:r>
            <a:r>
              <a:rPr lang="pl-PL" sz="1400" dirty="0">
                <a:solidFill>
                  <a:srgbClr val="003966"/>
                </a:solidFill>
              </a:rPr>
              <a:t>wspieranie inwestorów i eksporterów, jak również promocja gospodarcza Regionu. </a:t>
            </a:r>
          </a:p>
          <a:p>
            <a:pPr algn="just"/>
            <a:endParaRPr lang="pl-PL" sz="1400" dirty="0">
              <a:solidFill>
                <a:srgbClr val="003966"/>
              </a:solidFill>
            </a:endParaRPr>
          </a:p>
          <a:p>
            <a:pPr algn="just"/>
            <a:r>
              <a:rPr lang="pl-PL" sz="1400" dirty="0">
                <a:solidFill>
                  <a:srgbClr val="003966"/>
                </a:solidFill>
              </a:rPr>
              <a:t>COIE jest </a:t>
            </a:r>
            <a:r>
              <a:rPr lang="pl-PL" sz="1400" b="1" dirty="0">
                <a:solidFill>
                  <a:srgbClr val="003966"/>
                </a:solidFill>
              </a:rPr>
              <a:t>miejscem pierwszego kontaktu dla przedsiębiorców</a:t>
            </a:r>
            <a:r>
              <a:rPr lang="pl-PL" sz="1400" dirty="0">
                <a:solidFill>
                  <a:srgbClr val="003966"/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3966"/>
                </a:solidFill>
              </a:rPr>
              <a:t>mazowieckich, podejmujących i realizujących działalność eksportową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3966"/>
                </a:solidFill>
              </a:rPr>
              <a:t>przedsiębiorców zagranicznych, zainteresowanych inwestowaniem na Mazowszu.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400" dirty="0">
              <a:solidFill>
                <a:srgbClr val="003966"/>
              </a:solidFill>
            </a:endParaRPr>
          </a:p>
          <a:p>
            <a:pPr algn="just"/>
            <a:r>
              <a:rPr lang="pl-PL" sz="1400" dirty="0">
                <a:solidFill>
                  <a:srgbClr val="003966"/>
                </a:solidFill>
              </a:rPr>
              <a:t>COIE </a:t>
            </a:r>
            <a:r>
              <a:rPr lang="pl-PL" sz="1400" b="1" dirty="0">
                <a:solidFill>
                  <a:srgbClr val="003966"/>
                </a:solidFill>
              </a:rPr>
              <a:t>ściśle współpracuje</a:t>
            </a:r>
            <a:r>
              <a:rPr lang="pl-PL" sz="1400" dirty="0">
                <a:solidFill>
                  <a:srgbClr val="003966"/>
                </a:solidFill>
              </a:rPr>
              <a:t> m. in. z Urzędem Marszałkowskim Województwa Mazowieckiego, Ministerstwami, Ambasadami i Konsulatami Rzeczypospolitej Polski na całym świecie, Zagranicznymi Biurami Handlowymi (ZBH) oraz z Polską Agencją Inwestycji i Handlu S.A. (PAIH S.A.)</a:t>
            </a:r>
          </a:p>
          <a:p>
            <a:pPr algn="just"/>
            <a:endParaRPr lang="pl-PL" sz="1400" dirty="0">
              <a:solidFill>
                <a:srgbClr val="003966"/>
              </a:solidFill>
            </a:endParaRPr>
          </a:p>
          <a:p>
            <a:pPr algn="just"/>
            <a:endParaRPr lang="pl-PL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A2581E67-2B5D-4F85-B0A4-AC275ED8F29A}"/>
              </a:ext>
            </a:extLst>
          </p:cNvPr>
          <p:cNvSpPr/>
          <p:nvPr/>
        </p:nvSpPr>
        <p:spPr>
          <a:xfrm>
            <a:off x="2407640" y="4501444"/>
            <a:ext cx="41861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solidFill>
                  <a:srgbClr val="003966"/>
                </a:solidFill>
              </a:rPr>
              <a:t>POMAGAMY - </a:t>
            </a:r>
            <a:r>
              <a:rPr lang="pl-PL" sz="1400" dirty="0">
                <a:solidFill>
                  <a:srgbClr val="003966"/>
                </a:solidFill>
              </a:rPr>
              <a:t>inwestorom krajowym i zagranicznym.</a:t>
            </a:r>
          </a:p>
          <a:p>
            <a:pPr algn="ctr"/>
            <a:endParaRPr lang="pl-PL" sz="1400" b="1" dirty="0">
              <a:solidFill>
                <a:srgbClr val="003966"/>
              </a:solidFill>
            </a:endParaRPr>
          </a:p>
          <a:p>
            <a:pPr algn="ctr"/>
            <a:endParaRPr lang="pl-PL" sz="1400" b="1" dirty="0">
              <a:solidFill>
                <a:srgbClr val="003966"/>
              </a:solidFill>
            </a:endParaRPr>
          </a:p>
          <a:p>
            <a:pPr algn="ctr"/>
            <a:r>
              <a:rPr lang="pl-PL" sz="1400" b="1" dirty="0">
                <a:solidFill>
                  <a:srgbClr val="003966"/>
                </a:solidFill>
              </a:rPr>
              <a:t>DZIAŁAMY</a:t>
            </a:r>
            <a:r>
              <a:rPr lang="pl-PL" sz="1400" dirty="0">
                <a:solidFill>
                  <a:srgbClr val="003966"/>
                </a:solidFill>
              </a:rPr>
              <a:t> - na rzecz mazowieckich przedsiębiorców</a:t>
            </a:r>
          </a:p>
          <a:p>
            <a:pPr algn="ctr"/>
            <a:endParaRPr lang="pl-PL" sz="1400" b="1" dirty="0">
              <a:solidFill>
                <a:srgbClr val="003966"/>
              </a:solidFill>
            </a:endParaRPr>
          </a:p>
          <a:p>
            <a:pPr algn="ctr"/>
            <a:endParaRPr lang="pl-PL" sz="1400" b="1" dirty="0">
              <a:solidFill>
                <a:srgbClr val="003966"/>
              </a:solidFill>
            </a:endParaRPr>
          </a:p>
          <a:p>
            <a:pPr algn="ctr"/>
            <a:r>
              <a:rPr lang="pl-PL" sz="1400" b="1" dirty="0">
                <a:solidFill>
                  <a:srgbClr val="003966"/>
                </a:solidFill>
              </a:rPr>
              <a:t>PROMUJEMY - </a:t>
            </a:r>
            <a:r>
              <a:rPr lang="pl-PL" sz="1400" dirty="0">
                <a:solidFill>
                  <a:srgbClr val="003966"/>
                </a:solidFill>
              </a:rPr>
              <a:t>potencjał gospodarczy Mazowsza w kraju i za granicą.</a:t>
            </a:r>
          </a:p>
          <a:p>
            <a:pPr algn="ctr"/>
            <a:endParaRPr lang="pl-PL" sz="1400" b="1" dirty="0">
              <a:solidFill>
                <a:srgbClr val="2C5B80"/>
              </a:solidFill>
            </a:endParaRPr>
          </a:p>
        </p:txBody>
      </p:sp>
      <p:grpSp>
        <p:nvGrpSpPr>
          <p:cNvPr id="36" name="Grupa 35">
            <a:extLst>
              <a:ext uri="{FF2B5EF4-FFF2-40B4-BE49-F238E27FC236}">
                <a16:creationId xmlns:a16="http://schemas.microsoft.com/office/drawing/2014/main" id="{A73C670B-BE90-42F4-8D67-B440EB997D9E}"/>
              </a:ext>
            </a:extLst>
          </p:cNvPr>
          <p:cNvGrpSpPr/>
          <p:nvPr/>
        </p:nvGrpSpPr>
        <p:grpSpPr>
          <a:xfrm>
            <a:off x="134224" y="109157"/>
            <a:ext cx="2365136" cy="536795"/>
            <a:chOff x="134224" y="109157"/>
            <a:chExt cx="2617368" cy="536795"/>
          </a:xfrm>
        </p:grpSpPr>
        <p:pic>
          <p:nvPicPr>
            <p:cNvPr id="37" name="Obraz 36">
              <a:extLst>
                <a:ext uri="{FF2B5EF4-FFF2-40B4-BE49-F238E27FC236}">
                  <a16:creationId xmlns:a16="http://schemas.microsoft.com/office/drawing/2014/main" id="{43B1047A-55C5-4851-A41B-11A11508B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24" y="162325"/>
              <a:ext cx="469056" cy="483627"/>
            </a:xfrm>
            <a:prstGeom prst="rect">
              <a:avLst/>
            </a:prstGeom>
          </p:spPr>
        </p:pic>
        <p:sp>
          <p:nvSpPr>
            <p:cNvPr id="38" name="pole tekstowe 37">
              <a:extLst>
                <a:ext uri="{FF2B5EF4-FFF2-40B4-BE49-F238E27FC236}">
                  <a16:creationId xmlns:a16="http://schemas.microsoft.com/office/drawing/2014/main" id="{53562F65-5A2C-41E3-A67D-50A6C2E43682}"/>
                </a:ext>
              </a:extLst>
            </p:cNvPr>
            <p:cNvSpPr txBox="1"/>
            <p:nvPr/>
          </p:nvSpPr>
          <p:spPr>
            <a:xfrm>
              <a:off x="603280" y="109157"/>
              <a:ext cx="2148312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pl-PL" sz="1400" b="1" dirty="0">
                  <a:solidFill>
                    <a:srgbClr val="0039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Centrum Obsługi</a:t>
              </a:r>
            </a:p>
            <a:p>
              <a:r>
                <a:rPr lang="pl-PL" sz="1400" b="1" dirty="0">
                  <a:solidFill>
                    <a:srgbClr val="0039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Inwestora i Eksportera</a:t>
              </a:r>
            </a:p>
          </p:txBody>
        </p:sp>
        <p:cxnSp>
          <p:nvCxnSpPr>
            <p:cNvPr id="39" name="Łącznik prosty 38">
              <a:extLst>
                <a:ext uri="{FF2B5EF4-FFF2-40B4-BE49-F238E27FC236}">
                  <a16:creationId xmlns:a16="http://schemas.microsoft.com/office/drawing/2014/main" id="{7BBDF49E-0C0E-41E8-A17C-95A7FA5B25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951" y="632377"/>
              <a:ext cx="1866866" cy="1604"/>
            </a:xfrm>
            <a:prstGeom prst="line">
              <a:avLst/>
            </a:prstGeom>
            <a:ln w="19050">
              <a:solidFill>
                <a:srgbClr val="DA251C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66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98CEAC54-C392-487C-B31C-548EFB691D6F}"/>
              </a:ext>
            </a:extLst>
          </p:cNvPr>
          <p:cNvSpPr txBox="1">
            <a:spLocks/>
          </p:cNvSpPr>
          <p:nvPr/>
        </p:nvSpPr>
        <p:spPr>
          <a:xfrm>
            <a:off x="3923085" y="1196752"/>
            <a:ext cx="4392488" cy="1584176"/>
          </a:xfrm>
          <a:prstGeom prst="rect">
            <a:avLst/>
          </a:prstGeom>
        </p:spPr>
        <p:txBody>
          <a:bodyPr/>
          <a:lstStyle/>
          <a:p>
            <a:pPr indent="12700" algn="ctr" eaLnBrk="0" hangingPunct="0">
              <a:spcBef>
                <a:spcPct val="20000"/>
              </a:spcBef>
              <a:defRPr/>
            </a:pPr>
            <a:r>
              <a:rPr lang="pl-PL" sz="1400" i="1" dirty="0">
                <a:solidFill>
                  <a:srgbClr val="003966"/>
                </a:solidFill>
              </a:rPr>
              <a:t>Ogólnopolski Projekt Systemowy Ministra Gospodarki</a:t>
            </a:r>
          </a:p>
          <a:p>
            <a:pPr indent="12700" algn="ctr" eaLnBrk="0" hangingPunct="0">
              <a:spcBef>
                <a:spcPct val="20000"/>
              </a:spcBef>
              <a:defRPr/>
            </a:pPr>
            <a:r>
              <a:rPr lang="pl-PL" sz="1400" i="1" dirty="0">
                <a:solidFill>
                  <a:srgbClr val="003966"/>
                </a:solidFill>
              </a:rPr>
              <a:t>„Sieć Centrów Obsługi Inwestorów i Eksporterów (COIE)”</a:t>
            </a:r>
          </a:p>
          <a:p>
            <a:pPr indent="12700" algn="ctr" eaLnBrk="0" hangingPunct="0">
              <a:spcBef>
                <a:spcPct val="20000"/>
              </a:spcBef>
              <a:defRPr/>
            </a:pPr>
            <a:r>
              <a:rPr lang="pl-PL" sz="1400" i="1" dirty="0">
                <a:solidFill>
                  <a:srgbClr val="003966"/>
                </a:solidFill>
              </a:rPr>
              <a:t>Poddziałanie 6.2.1 Wsparcie dla sieci centrów obsługi inwestorów</a:t>
            </a:r>
            <a:br>
              <a:rPr lang="pl-PL" sz="1400" i="1" dirty="0">
                <a:solidFill>
                  <a:srgbClr val="003966"/>
                </a:solidFill>
              </a:rPr>
            </a:br>
            <a:r>
              <a:rPr lang="pl-PL" sz="1400" i="1" dirty="0">
                <a:solidFill>
                  <a:srgbClr val="003966"/>
                </a:solidFill>
              </a:rPr>
              <a:t>i eksporterów , POIG  2007-2013</a:t>
            </a:r>
          </a:p>
          <a:p>
            <a:pPr indent="12700" algn="ctr" eaLnBrk="0" hangingPunct="0">
              <a:spcBef>
                <a:spcPct val="20000"/>
              </a:spcBef>
              <a:defRPr/>
            </a:pPr>
            <a:endParaRPr lang="pl-PL" sz="900" kern="0" dirty="0">
              <a:latin typeface="Arial Rounded MT Bold" pitchFamily="34" charset="0"/>
            </a:endParaRPr>
          </a:p>
        </p:txBody>
      </p:sp>
      <p:sp>
        <p:nvSpPr>
          <p:cNvPr id="10" name="pole tekstowe 5">
            <a:extLst>
              <a:ext uri="{FF2B5EF4-FFF2-40B4-BE49-F238E27FC236}">
                <a16:creationId xmlns:a16="http://schemas.microsoft.com/office/drawing/2014/main" id="{B7C2DE8C-B2D7-49A0-A019-5447521AB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132" y="3216479"/>
            <a:ext cx="3250340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sz="1400" i="1" dirty="0">
                <a:solidFill>
                  <a:srgbClr val="003966"/>
                </a:solidFill>
                <a:latin typeface="+mn-lt"/>
              </a:rPr>
              <a:t>Zachęcanie do inwestowania na terenie Województwa Mazowieckiego:</a:t>
            </a:r>
          </a:p>
          <a:p>
            <a:pPr algn="ctr" eaLnBrk="1" hangingPunct="1">
              <a:defRPr/>
            </a:pPr>
            <a:endParaRPr lang="pl-PL" sz="1400" i="1" dirty="0">
              <a:solidFill>
                <a:srgbClr val="003966"/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pl-PL" sz="1400" b="1" i="1" dirty="0">
                <a:solidFill>
                  <a:srgbClr val="003966"/>
                </a:solidFill>
                <a:latin typeface="+mn-lt"/>
              </a:rPr>
              <a:t>usługa PRO-BIZ</a:t>
            </a:r>
          </a:p>
        </p:txBody>
      </p:sp>
      <p:sp>
        <p:nvSpPr>
          <p:cNvPr id="11" name="pole tekstowe 7">
            <a:extLst>
              <a:ext uri="{FF2B5EF4-FFF2-40B4-BE49-F238E27FC236}">
                <a16:creationId xmlns:a16="http://schemas.microsoft.com/office/drawing/2014/main" id="{77A32E9F-F427-40B5-971D-F85724B48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173" y="4661847"/>
            <a:ext cx="3311525" cy="73866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l-PL" sz="1400" i="1" dirty="0">
                <a:solidFill>
                  <a:srgbClr val="003966"/>
                </a:solidFill>
                <a:latin typeface="+mn-lt"/>
              </a:rPr>
              <a:t>Wspieranie rozwoju eksportu w regionie:</a:t>
            </a:r>
          </a:p>
          <a:p>
            <a:pPr algn="ctr" eaLnBrk="1" hangingPunct="1">
              <a:defRPr/>
            </a:pPr>
            <a:endParaRPr lang="pl-PL" sz="1400" i="1" dirty="0">
              <a:solidFill>
                <a:srgbClr val="003966"/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pl-PL" sz="1400" b="1" i="1" dirty="0">
                <a:solidFill>
                  <a:srgbClr val="003966"/>
                </a:solidFill>
                <a:latin typeface="+mn-lt"/>
              </a:rPr>
              <a:t>usługa PRO-EKSPORT</a:t>
            </a:r>
          </a:p>
        </p:txBody>
      </p:sp>
      <p:sp>
        <p:nvSpPr>
          <p:cNvPr id="12" name="Strzałka zakrzywiona w prawo 22">
            <a:extLst>
              <a:ext uri="{FF2B5EF4-FFF2-40B4-BE49-F238E27FC236}">
                <a16:creationId xmlns:a16="http://schemas.microsoft.com/office/drawing/2014/main" id="{AAC3B763-9D38-41E3-9BBB-C5A228CF3958}"/>
              </a:ext>
            </a:extLst>
          </p:cNvPr>
          <p:cNvSpPr/>
          <p:nvPr/>
        </p:nvSpPr>
        <p:spPr>
          <a:xfrm>
            <a:off x="1896300" y="2608251"/>
            <a:ext cx="516832" cy="1309407"/>
          </a:xfrm>
          <a:prstGeom prst="curvedRightArrow">
            <a:avLst>
              <a:gd name="adj1" fmla="val 21701"/>
              <a:gd name="adj2" fmla="val 50000"/>
              <a:gd name="adj3" fmla="val 25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Strzałka zakrzywiona w prawo 23">
            <a:extLst>
              <a:ext uri="{FF2B5EF4-FFF2-40B4-BE49-F238E27FC236}">
                <a16:creationId xmlns:a16="http://schemas.microsoft.com/office/drawing/2014/main" id="{C7E72F3C-3987-45C2-91E3-3BDF9AAECA8E}"/>
              </a:ext>
            </a:extLst>
          </p:cNvPr>
          <p:cNvSpPr/>
          <p:nvPr/>
        </p:nvSpPr>
        <p:spPr>
          <a:xfrm flipH="1">
            <a:off x="5592698" y="3641521"/>
            <a:ext cx="549919" cy="1584176"/>
          </a:xfrm>
          <a:prstGeom prst="curv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549D466F-634C-4AFD-B496-8EFF0FDBF299}"/>
              </a:ext>
            </a:extLst>
          </p:cNvPr>
          <p:cNvSpPr txBox="1"/>
          <p:nvPr/>
        </p:nvSpPr>
        <p:spPr>
          <a:xfrm>
            <a:off x="7201596" y="234861"/>
            <a:ext cx="166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rgbClr val="003966"/>
                </a:solidFill>
                <a:ea typeface="Tahoma" panose="020B0604030504040204" pitchFamily="34" charset="0"/>
                <a:cs typeface="Arial" panose="020B0604020202020204" pitchFamily="34" charset="0"/>
              </a:rPr>
              <a:t>Nasze</a:t>
            </a:r>
            <a:r>
              <a:rPr lang="pl-PL" dirty="0"/>
              <a:t> </a:t>
            </a:r>
            <a:r>
              <a:rPr lang="pl-PL" b="1" dirty="0">
                <a:solidFill>
                  <a:srgbClr val="003966"/>
                </a:solidFill>
                <a:ea typeface="Tahoma" panose="020B0604030504040204" pitchFamily="34" charset="0"/>
                <a:cs typeface="Arial" panose="020B0604020202020204" pitchFamily="34" charset="0"/>
              </a:rPr>
              <a:t>usługi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92EAED5E-97FC-489B-8D21-412A84AFF9CE}"/>
              </a:ext>
            </a:extLst>
          </p:cNvPr>
          <p:cNvSpPr/>
          <p:nvPr/>
        </p:nvSpPr>
        <p:spPr>
          <a:xfrm>
            <a:off x="268448" y="5969886"/>
            <a:ext cx="84994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l-PL" sz="1400" i="1" dirty="0">
                <a:solidFill>
                  <a:srgbClr val="003966"/>
                </a:solidFill>
              </a:rPr>
              <a:t>Projekt jest współfinansowany przez Unię Europejską ze środków Europejskiego Funduszu Rozwoju Regionalnego w ramach poddziałania 6.2.1 „Wsparcie dla sieci Centrów Obsługi Inwestorów i Eksporterów” Programu Operacyjnego Innowacyjna Gospodarka, 2007-2013.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6ECCE11F-41F1-4F1C-BB6F-6669E4975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2" y="494791"/>
            <a:ext cx="3331747" cy="2349594"/>
          </a:xfrm>
          <a:prstGeom prst="rect">
            <a:avLst/>
          </a:prstGeom>
          <a:effectLst>
            <a:softEdge rad="520700"/>
          </a:effectLst>
        </p:spPr>
      </p:pic>
      <p:grpSp>
        <p:nvGrpSpPr>
          <p:cNvPr id="15" name="Grupa 14">
            <a:extLst>
              <a:ext uri="{FF2B5EF4-FFF2-40B4-BE49-F238E27FC236}">
                <a16:creationId xmlns:a16="http://schemas.microsoft.com/office/drawing/2014/main" id="{9403E08C-6EF5-4F22-8734-F294ACBE7334}"/>
              </a:ext>
            </a:extLst>
          </p:cNvPr>
          <p:cNvGrpSpPr/>
          <p:nvPr/>
        </p:nvGrpSpPr>
        <p:grpSpPr>
          <a:xfrm>
            <a:off x="134224" y="109157"/>
            <a:ext cx="2365136" cy="536795"/>
            <a:chOff x="134224" y="109157"/>
            <a:chExt cx="2617368" cy="536795"/>
          </a:xfrm>
        </p:grpSpPr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6233AAC7-D42A-46E3-A5B7-12D85090D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24" y="162325"/>
              <a:ext cx="469056" cy="483627"/>
            </a:xfrm>
            <a:prstGeom prst="rect">
              <a:avLst/>
            </a:prstGeom>
          </p:spPr>
        </p:pic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2A83FE9D-EFA6-4123-B144-02438A1E6E4C}"/>
                </a:ext>
              </a:extLst>
            </p:cNvPr>
            <p:cNvSpPr txBox="1"/>
            <p:nvPr/>
          </p:nvSpPr>
          <p:spPr>
            <a:xfrm>
              <a:off x="603280" y="109157"/>
              <a:ext cx="2148312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pl-PL" sz="1400" b="1" dirty="0">
                  <a:solidFill>
                    <a:srgbClr val="0039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Centrum Obsługi</a:t>
              </a:r>
            </a:p>
            <a:p>
              <a:r>
                <a:rPr lang="pl-PL" sz="1400" b="1" dirty="0">
                  <a:solidFill>
                    <a:srgbClr val="0039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Inwestora i Eksportera</a:t>
              </a:r>
            </a:p>
          </p:txBody>
        </p:sp>
        <p:cxnSp>
          <p:nvCxnSpPr>
            <p:cNvPr id="20" name="Łącznik prosty 19">
              <a:extLst>
                <a:ext uri="{FF2B5EF4-FFF2-40B4-BE49-F238E27FC236}">
                  <a16:creationId xmlns:a16="http://schemas.microsoft.com/office/drawing/2014/main" id="{08150DD5-2C9C-4E05-8169-6C4D11FA43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951" y="632377"/>
              <a:ext cx="1866866" cy="1604"/>
            </a:xfrm>
            <a:prstGeom prst="line">
              <a:avLst/>
            </a:prstGeom>
            <a:ln w="19050">
              <a:solidFill>
                <a:srgbClr val="DA251C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7770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>
            <a:extLst>
              <a:ext uri="{FF2B5EF4-FFF2-40B4-BE49-F238E27FC236}">
                <a16:creationId xmlns:a16="http://schemas.microsoft.com/office/drawing/2014/main" id="{FD9A487C-594E-4692-8343-8D0AD5B3AF29}"/>
              </a:ext>
            </a:extLst>
          </p:cNvPr>
          <p:cNvSpPr/>
          <p:nvPr/>
        </p:nvSpPr>
        <p:spPr>
          <a:xfrm>
            <a:off x="313651" y="1564324"/>
            <a:ext cx="544958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3966"/>
                </a:solidFill>
              </a:rPr>
              <a:t>obsługa krajowych i zagranicznych inwestorów zainteresowanych podjęciem działań gospodarczych na Mazowszu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400" dirty="0">
              <a:solidFill>
                <a:srgbClr val="00396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3966"/>
                </a:solidFill>
              </a:rPr>
              <a:t>przekazywanie informacji na temat ekonomiczno-prawnych warunków inwestowania na Mazowszu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400" dirty="0">
              <a:solidFill>
                <a:srgbClr val="00396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3966"/>
                </a:solidFill>
              </a:rPr>
              <a:t>pomoc w wyborze lokalizacji pod inwestycje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400" dirty="0">
              <a:solidFill>
                <a:srgbClr val="00396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3966"/>
                </a:solidFill>
              </a:rPr>
              <a:t>tworzenie i promowanie mazowieckiej oferty inwestycyjnej podczas targów, konferencji i innych przedsięwzięć o charakterze gospodarczym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400" dirty="0">
              <a:solidFill>
                <a:srgbClr val="003966"/>
              </a:solidFill>
              <a:sym typeface="Wingdings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3966"/>
                </a:solidFill>
                <a:sym typeface="Wingdings" pitchFamily="2" charset="2"/>
              </a:rPr>
              <a:t>pomoc w nawiązywaniu kontaktów z firmami mazowieckimi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400" dirty="0">
              <a:solidFill>
                <a:srgbClr val="003966"/>
              </a:solidFill>
              <a:sym typeface="Wingdings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3966"/>
                </a:solidFill>
                <a:sym typeface="Wingdings" pitchFamily="2" charset="2"/>
              </a:rPr>
              <a:t>organizacja spotkań z mazowieckimi przedsiębiorcami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400" dirty="0">
              <a:solidFill>
                <a:srgbClr val="003966"/>
              </a:solidFill>
              <a:sym typeface="Wingdings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3966"/>
                </a:solidFill>
                <a:sym typeface="Wingdings" pitchFamily="2" charset="2"/>
              </a:rPr>
              <a:t>organizacja spotkań z przedstawicielami władz lokalnych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4F6BB2E-315A-42EE-BD59-094D983EEE7E}"/>
              </a:ext>
            </a:extLst>
          </p:cNvPr>
          <p:cNvSpPr txBox="1"/>
          <p:nvPr/>
        </p:nvSpPr>
        <p:spPr>
          <a:xfrm>
            <a:off x="7201596" y="234861"/>
            <a:ext cx="166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rgbClr val="003966"/>
                </a:solidFill>
                <a:ea typeface="Tahoma" panose="020B0604030504040204" pitchFamily="34" charset="0"/>
                <a:cs typeface="Arial" panose="020B0604020202020204" pitchFamily="34" charset="0"/>
              </a:rPr>
              <a:t>Nasze</a:t>
            </a:r>
            <a:r>
              <a:rPr lang="pl-PL" dirty="0"/>
              <a:t> </a:t>
            </a:r>
            <a:r>
              <a:rPr lang="pl-PL" b="1" dirty="0">
                <a:solidFill>
                  <a:srgbClr val="003966"/>
                </a:solidFill>
                <a:ea typeface="Tahoma" panose="020B0604030504040204" pitchFamily="34" charset="0"/>
                <a:cs typeface="Arial" panose="020B0604020202020204" pitchFamily="34" charset="0"/>
              </a:rPr>
              <a:t>usługi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27F26FD-EBC6-4B00-8646-AC210BE1E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87" y="1662901"/>
            <a:ext cx="3798476" cy="3871742"/>
          </a:xfrm>
          <a:prstGeom prst="rect">
            <a:avLst/>
          </a:prstGeom>
          <a:noFill/>
          <a:effectLst>
            <a:softEdge rad="457200"/>
          </a:effectLst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C1DB714B-511F-486A-AE5E-CD1543ED12FD}"/>
              </a:ext>
            </a:extLst>
          </p:cNvPr>
          <p:cNvSpPr/>
          <p:nvPr/>
        </p:nvSpPr>
        <p:spPr>
          <a:xfrm>
            <a:off x="67112" y="920472"/>
            <a:ext cx="3432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solidFill>
                  <a:srgbClr val="003966"/>
                </a:solidFill>
              </a:rPr>
              <a:t>OBSŁUGA INWESTORA – </a:t>
            </a:r>
            <a:r>
              <a:rPr lang="pl-PL" b="1" i="1" dirty="0">
                <a:solidFill>
                  <a:srgbClr val="003966"/>
                </a:solidFill>
              </a:rPr>
              <a:t>„pro-biz”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4C0ECEE6-9CE7-4D0D-949D-A3F2CBD977C0}"/>
              </a:ext>
            </a:extLst>
          </p:cNvPr>
          <p:cNvSpPr/>
          <p:nvPr/>
        </p:nvSpPr>
        <p:spPr>
          <a:xfrm>
            <a:off x="1904302" y="5744720"/>
            <a:ext cx="57632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i="1" dirty="0">
                <a:solidFill>
                  <a:srgbClr val="003966"/>
                </a:solidFill>
              </a:rPr>
              <a:t>Dla Kogo? </a:t>
            </a:r>
          </a:p>
          <a:p>
            <a:pPr algn="ctr"/>
            <a:r>
              <a:rPr lang="pl-PL" sz="1400" dirty="0">
                <a:solidFill>
                  <a:srgbClr val="003966"/>
                </a:solidFill>
              </a:rPr>
              <a:t>Wszyscy inwestorzy zagraniczni, zainteresowani prowadzeniem działalności gospodarczej w Polsce, w tym dokonujący reinwestycji w Polsce.</a:t>
            </a: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0FB7EBE4-D697-4520-A3AE-063E175AB20C}"/>
              </a:ext>
            </a:extLst>
          </p:cNvPr>
          <p:cNvGrpSpPr/>
          <p:nvPr/>
        </p:nvGrpSpPr>
        <p:grpSpPr>
          <a:xfrm>
            <a:off x="134224" y="109157"/>
            <a:ext cx="2365136" cy="536795"/>
            <a:chOff x="134224" y="109157"/>
            <a:chExt cx="2617368" cy="536795"/>
          </a:xfrm>
        </p:grpSpPr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474D8519-6C3A-483A-813C-DC877145E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24" y="162325"/>
              <a:ext cx="469056" cy="483627"/>
            </a:xfrm>
            <a:prstGeom prst="rect">
              <a:avLst/>
            </a:prstGeom>
          </p:spPr>
        </p:pic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0C2EB8B2-CDFB-4173-85C2-EB3DD215E63E}"/>
                </a:ext>
              </a:extLst>
            </p:cNvPr>
            <p:cNvSpPr txBox="1"/>
            <p:nvPr/>
          </p:nvSpPr>
          <p:spPr>
            <a:xfrm>
              <a:off x="603280" y="109157"/>
              <a:ext cx="2148312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pl-PL" sz="1400" b="1" dirty="0">
                  <a:solidFill>
                    <a:srgbClr val="0039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Centrum Obsługi</a:t>
              </a:r>
            </a:p>
            <a:p>
              <a:r>
                <a:rPr lang="pl-PL" sz="1400" b="1" dirty="0">
                  <a:solidFill>
                    <a:srgbClr val="0039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Inwestora i Eksportera</a:t>
              </a:r>
            </a:p>
          </p:txBody>
        </p:sp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id="{2C3D4ECA-53B5-4526-9542-AE9E0716A3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951" y="632377"/>
              <a:ext cx="1866866" cy="1604"/>
            </a:xfrm>
            <a:prstGeom prst="line">
              <a:avLst/>
            </a:prstGeom>
            <a:ln w="19050">
              <a:solidFill>
                <a:srgbClr val="DA251C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5320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>
            <a:extLst>
              <a:ext uri="{FF2B5EF4-FFF2-40B4-BE49-F238E27FC236}">
                <a16:creationId xmlns:a16="http://schemas.microsoft.com/office/drawing/2014/main" id="{FD9A487C-594E-4692-8343-8D0AD5B3AF29}"/>
              </a:ext>
            </a:extLst>
          </p:cNvPr>
          <p:cNvSpPr/>
          <p:nvPr/>
        </p:nvSpPr>
        <p:spPr>
          <a:xfrm>
            <a:off x="4839919" y="1289804"/>
            <a:ext cx="40858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003966"/>
                </a:solidFill>
              </a:rPr>
              <a:t>Internetowa Baza Terenów Inwestycyjnych</a:t>
            </a:r>
          </a:p>
          <a:p>
            <a:endParaRPr lang="pl-PL" sz="1400" b="1" dirty="0">
              <a:solidFill>
                <a:srgbClr val="00396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err="1">
                <a:solidFill>
                  <a:srgbClr val="003966"/>
                </a:solidFill>
              </a:rPr>
              <a:t>Greenfield</a:t>
            </a:r>
            <a:endParaRPr lang="pl-PL" sz="1400" dirty="0">
              <a:solidFill>
                <a:srgbClr val="00396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err="1">
                <a:solidFill>
                  <a:srgbClr val="003966"/>
                </a:solidFill>
              </a:rPr>
              <a:t>Brownfield</a:t>
            </a:r>
            <a:endParaRPr lang="pl-PL" sz="1400" dirty="0">
              <a:solidFill>
                <a:srgbClr val="00396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3966"/>
                </a:solidFill>
              </a:rPr>
              <a:t>Wygodne wyszukiwanie</a:t>
            </a:r>
            <a:endParaRPr lang="pl-PL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2" descr="C:\Users\mkubicka\Documents\do kroniki maz\tereny.jpg">
            <a:extLst>
              <a:ext uri="{FF2B5EF4-FFF2-40B4-BE49-F238E27FC236}">
                <a16:creationId xmlns:a16="http://schemas.microsoft.com/office/drawing/2014/main" id="{1CE10257-C963-4FE6-BBD4-CC10B34AE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-6081" r="11889"/>
          <a:stretch/>
        </p:blipFill>
        <p:spPr bwMode="auto">
          <a:xfrm>
            <a:off x="-212861" y="1289804"/>
            <a:ext cx="4680000" cy="480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88900"/>
          </a:effec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F0C98FB6-24DB-4F5F-9E36-C51623AB9D5A}"/>
              </a:ext>
            </a:extLst>
          </p:cNvPr>
          <p:cNvSpPr/>
          <p:nvPr/>
        </p:nvSpPr>
        <p:spPr>
          <a:xfrm>
            <a:off x="4676864" y="3273127"/>
            <a:ext cx="41941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>
                <a:solidFill>
                  <a:srgbClr val="003966"/>
                </a:solidFill>
              </a:rPr>
              <a:t>Zapraszamy Państwa do </a:t>
            </a:r>
            <a:r>
              <a:rPr lang="pl-PL" sz="1400" b="1" dirty="0">
                <a:solidFill>
                  <a:srgbClr val="003966"/>
                </a:solidFill>
              </a:rPr>
              <a:t>przekazywania informacji o wolnych terenach inwestycyjnych: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3966"/>
                </a:solidFill>
              </a:rPr>
              <a:t>o uregulowanym stanie prawnym,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3966"/>
                </a:solidFill>
              </a:rPr>
              <a:t>w posiadaniu zarówno Jednostek Samorządu Terytorialnego, osób prawnych, jak i osób fizycznych.</a:t>
            </a:r>
          </a:p>
          <a:p>
            <a:endParaRPr lang="pl-PL" sz="1400" dirty="0">
              <a:solidFill>
                <a:srgbClr val="003966"/>
              </a:solidFill>
            </a:endParaRPr>
          </a:p>
          <a:p>
            <a:pPr algn="just"/>
            <a:r>
              <a:rPr lang="pl-PL" sz="1400" dirty="0">
                <a:solidFill>
                  <a:srgbClr val="003966"/>
                </a:solidFill>
              </a:rPr>
              <a:t>Zamieszczenie </a:t>
            </a:r>
            <a:r>
              <a:rPr lang="pl-PL" sz="1400" b="1" dirty="0">
                <a:solidFill>
                  <a:srgbClr val="003966"/>
                </a:solidFill>
              </a:rPr>
              <a:t>oferty w zakładce „Oferty Inwestycyjne” jest bezpłatne. </a:t>
            </a:r>
          </a:p>
          <a:p>
            <a:endParaRPr lang="pl-PL" sz="1400" dirty="0">
              <a:solidFill>
                <a:srgbClr val="003966"/>
              </a:solidFill>
            </a:endParaRPr>
          </a:p>
          <a:p>
            <a:pPr algn="just"/>
            <a:r>
              <a:rPr lang="pl-PL" sz="1400" dirty="0">
                <a:solidFill>
                  <a:srgbClr val="003966"/>
                </a:solidFill>
              </a:rPr>
              <a:t>Właścicieli terenów inwestycyjnych zapraszamy do kontaktu z nami w celu umieszczenia swojej oferty w naszej bazie.</a:t>
            </a:r>
          </a:p>
          <a:p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7335D16-9F72-481C-8B8B-EFD71AF209AF}"/>
              </a:ext>
            </a:extLst>
          </p:cNvPr>
          <p:cNvSpPr txBox="1"/>
          <p:nvPr/>
        </p:nvSpPr>
        <p:spPr>
          <a:xfrm>
            <a:off x="7201596" y="234861"/>
            <a:ext cx="166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rgbClr val="003966"/>
                </a:solidFill>
                <a:ea typeface="Tahoma" panose="020B0604030504040204" pitchFamily="34" charset="0"/>
                <a:cs typeface="Arial" panose="020B0604020202020204" pitchFamily="34" charset="0"/>
              </a:rPr>
              <a:t>Nasze</a:t>
            </a:r>
            <a:r>
              <a:rPr lang="pl-PL" dirty="0"/>
              <a:t> </a:t>
            </a:r>
            <a:r>
              <a:rPr lang="pl-PL" b="1" dirty="0">
                <a:solidFill>
                  <a:srgbClr val="003966"/>
                </a:solidFill>
                <a:ea typeface="Tahoma" panose="020B0604030504040204" pitchFamily="34" charset="0"/>
                <a:cs typeface="Arial" panose="020B0604020202020204" pitchFamily="34" charset="0"/>
              </a:rPr>
              <a:t>usługi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9A03CEE4-A245-4D9E-9A5A-C1C3C09AC9D2}"/>
              </a:ext>
            </a:extLst>
          </p:cNvPr>
          <p:cNvSpPr/>
          <p:nvPr/>
        </p:nvSpPr>
        <p:spPr>
          <a:xfrm>
            <a:off x="67112" y="920472"/>
            <a:ext cx="3432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solidFill>
                  <a:srgbClr val="003966"/>
                </a:solidFill>
              </a:rPr>
              <a:t>OBSŁUGA INWESTORA – </a:t>
            </a:r>
            <a:r>
              <a:rPr lang="pl-PL" b="1" i="1" dirty="0">
                <a:solidFill>
                  <a:srgbClr val="003966"/>
                </a:solidFill>
              </a:rPr>
              <a:t>„pro-biz”</a:t>
            </a: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95C478DD-E04F-4B6F-8D03-8F500CFE4777}"/>
              </a:ext>
            </a:extLst>
          </p:cNvPr>
          <p:cNvGrpSpPr/>
          <p:nvPr/>
        </p:nvGrpSpPr>
        <p:grpSpPr>
          <a:xfrm>
            <a:off x="134224" y="109157"/>
            <a:ext cx="2365136" cy="536795"/>
            <a:chOff x="134224" y="109157"/>
            <a:chExt cx="2617368" cy="536795"/>
          </a:xfrm>
        </p:grpSpPr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DA232A0D-345C-4563-B62C-2098A164D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24" y="162325"/>
              <a:ext cx="469056" cy="483627"/>
            </a:xfrm>
            <a:prstGeom prst="rect">
              <a:avLst/>
            </a:prstGeom>
          </p:spPr>
        </p:pic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CD2DE050-4020-4634-92AB-0F747447A2A7}"/>
                </a:ext>
              </a:extLst>
            </p:cNvPr>
            <p:cNvSpPr txBox="1"/>
            <p:nvPr/>
          </p:nvSpPr>
          <p:spPr>
            <a:xfrm>
              <a:off x="603280" y="109157"/>
              <a:ext cx="2148312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pl-PL" sz="1400" b="1" dirty="0">
                  <a:solidFill>
                    <a:srgbClr val="0039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Centrum Obsługi</a:t>
              </a:r>
            </a:p>
            <a:p>
              <a:r>
                <a:rPr lang="pl-PL" sz="1400" b="1" dirty="0">
                  <a:solidFill>
                    <a:srgbClr val="0039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Inwestora i Eksportera</a:t>
              </a:r>
            </a:p>
          </p:txBody>
        </p:sp>
        <p:cxnSp>
          <p:nvCxnSpPr>
            <p:cNvPr id="17" name="Łącznik prosty 16">
              <a:extLst>
                <a:ext uri="{FF2B5EF4-FFF2-40B4-BE49-F238E27FC236}">
                  <a16:creationId xmlns:a16="http://schemas.microsoft.com/office/drawing/2014/main" id="{2EF5BC23-035D-45FB-8EC3-0720B57A4A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951" y="632377"/>
              <a:ext cx="1866866" cy="1604"/>
            </a:xfrm>
            <a:prstGeom prst="line">
              <a:avLst/>
            </a:prstGeom>
            <a:ln w="19050">
              <a:solidFill>
                <a:srgbClr val="DA251C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5703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7335D16-9F72-481C-8B8B-EFD71AF209AF}"/>
              </a:ext>
            </a:extLst>
          </p:cNvPr>
          <p:cNvSpPr txBox="1"/>
          <p:nvPr/>
        </p:nvSpPr>
        <p:spPr>
          <a:xfrm>
            <a:off x="7201596" y="234861"/>
            <a:ext cx="166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rgbClr val="0039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Nasze</a:t>
            </a:r>
            <a:r>
              <a:rPr lang="pl-PL" dirty="0">
                <a:latin typeface="Arial Narrow" panose="020B0606020202030204" pitchFamily="34" charset="0"/>
              </a:rPr>
              <a:t> </a:t>
            </a:r>
            <a:r>
              <a:rPr lang="pl-PL" b="1" dirty="0">
                <a:solidFill>
                  <a:srgbClr val="0039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usługi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9A03CEE4-A245-4D9E-9A5A-C1C3C09AC9D2}"/>
              </a:ext>
            </a:extLst>
          </p:cNvPr>
          <p:cNvSpPr/>
          <p:nvPr/>
        </p:nvSpPr>
        <p:spPr>
          <a:xfrm>
            <a:off x="67112" y="920472"/>
            <a:ext cx="3432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solidFill>
                  <a:srgbClr val="003966"/>
                </a:solidFill>
              </a:rPr>
              <a:t>OBSŁUGA INWESTORA – </a:t>
            </a:r>
            <a:r>
              <a:rPr lang="pl-PL" b="1" i="1" dirty="0">
                <a:solidFill>
                  <a:srgbClr val="003966"/>
                </a:solidFill>
              </a:rPr>
              <a:t>„pro-biz”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B1051B7-F1F9-409D-B7CD-4F6E0CC0092D}"/>
              </a:ext>
            </a:extLst>
          </p:cNvPr>
          <p:cNvSpPr txBox="1"/>
          <p:nvPr/>
        </p:nvSpPr>
        <p:spPr>
          <a:xfrm>
            <a:off x="2118640" y="2226780"/>
            <a:ext cx="50829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>
                <a:solidFill>
                  <a:srgbClr val="003966"/>
                </a:solidFill>
                <a:cs typeface="Arial" panose="020B0604020202020204" pitchFamily="34" charset="0"/>
              </a:rPr>
              <a:t>Baza dostępna na stronie:</a:t>
            </a:r>
          </a:p>
          <a:p>
            <a:pPr algn="ctr"/>
            <a:r>
              <a:rPr lang="pl-PL" sz="2200" u="sng" dirty="0">
                <a:solidFill>
                  <a:srgbClr val="DA251C"/>
                </a:solidFill>
                <a:cs typeface="Arial" panose="020B0604020202020204" pitchFamily="34" charset="0"/>
              </a:rPr>
              <a:t>www.coie.armsa.pl</a:t>
            </a:r>
          </a:p>
          <a:p>
            <a:pPr algn="ctr"/>
            <a:endParaRPr lang="pl-PL" sz="2200" dirty="0">
              <a:solidFill>
                <a:srgbClr val="003966"/>
              </a:solidFill>
              <a:cs typeface="Arial" panose="020B0604020202020204" pitchFamily="34" charset="0"/>
            </a:endParaRPr>
          </a:p>
          <a:p>
            <a:pPr algn="ctr"/>
            <a:endParaRPr lang="pl-PL" sz="2200" dirty="0">
              <a:solidFill>
                <a:srgbClr val="003966"/>
              </a:solidFill>
              <a:cs typeface="Arial" panose="020B0604020202020204" pitchFamily="34" charset="0"/>
            </a:endParaRPr>
          </a:p>
          <a:p>
            <a:pPr algn="ctr"/>
            <a:endParaRPr lang="pl-PL" sz="2200" dirty="0">
              <a:solidFill>
                <a:srgbClr val="003966"/>
              </a:solidFill>
              <a:cs typeface="Arial" panose="020B0604020202020204" pitchFamily="34" charset="0"/>
            </a:endParaRPr>
          </a:p>
          <a:p>
            <a:pPr algn="ctr"/>
            <a:r>
              <a:rPr lang="pl-PL" sz="2200" dirty="0">
                <a:solidFill>
                  <a:srgbClr val="003966"/>
                </a:solidFill>
                <a:cs typeface="Arial" panose="020B0604020202020204" pitchFamily="34" charset="0"/>
              </a:rPr>
              <a:t>Kontakt w ramach usługi „pro-biz”</a:t>
            </a:r>
          </a:p>
          <a:p>
            <a:pPr algn="ctr"/>
            <a:r>
              <a:rPr lang="pl-PL" sz="2200" dirty="0">
                <a:solidFill>
                  <a:srgbClr val="DA251C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probiz@armsa.pl</a:t>
            </a:r>
            <a:endParaRPr lang="pl-PL" sz="2200" dirty="0">
              <a:solidFill>
                <a:srgbClr val="DA251C"/>
              </a:solidFill>
              <a:cs typeface="Arial" panose="020B0604020202020204" pitchFamily="34" charset="0"/>
            </a:endParaRPr>
          </a:p>
          <a:p>
            <a:pPr algn="ctr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35AB2EA2-0B81-4F59-88F3-33E6D416862E}"/>
              </a:ext>
            </a:extLst>
          </p:cNvPr>
          <p:cNvGrpSpPr/>
          <p:nvPr/>
        </p:nvGrpSpPr>
        <p:grpSpPr>
          <a:xfrm>
            <a:off x="134224" y="109157"/>
            <a:ext cx="2365136" cy="536795"/>
            <a:chOff x="134224" y="109157"/>
            <a:chExt cx="2617368" cy="536795"/>
          </a:xfrm>
        </p:grpSpPr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3F90D234-C7CD-4E0B-B6CA-B78C953E2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24" y="162325"/>
              <a:ext cx="469056" cy="483627"/>
            </a:xfrm>
            <a:prstGeom prst="rect">
              <a:avLst/>
            </a:prstGeom>
          </p:spPr>
        </p:pic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2B233720-72D2-42D2-91FE-EA5A1A124D69}"/>
                </a:ext>
              </a:extLst>
            </p:cNvPr>
            <p:cNvSpPr txBox="1"/>
            <p:nvPr/>
          </p:nvSpPr>
          <p:spPr>
            <a:xfrm>
              <a:off x="603280" y="109157"/>
              <a:ext cx="2148312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pl-PL" sz="1400" b="1" dirty="0">
                  <a:solidFill>
                    <a:srgbClr val="0039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Centrum Obsługi</a:t>
              </a:r>
            </a:p>
            <a:p>
              <a:r>
                <a:rPr lang="pl-PL" sz="1400" b="1" dirty="0">
                  <a:solidFill>
                    <a:srgbClr val="0039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Inwestora i Eksportera</a:t>
              </a:r>
            </a:p>
          </p:txBody>
        </p: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82A7AC2B-1D9C-4F2D-BEAA-C88F9E46D9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951" y="632377"/>
              <a:ext cx="1866866" cy="1604"/>
            </a:xfrm>
            <a:prstGeom prst="line">
              <a:avLst/>
            </a:prstGeom>
            <a:ln w="19050">
              <a:solidFill>
                <a:srgbClr val="DA251C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0666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az 26">
            <a:extLst>
              <a:ext uri="{FF2B5EF4-FFF2-40B4-BE49-F238E27FC236}">
                <a16:creationId xmlns:a16="http://schemas.microsoft.com/office/drawing/2014/main" id="{32986F8A-94A7-477C-BA86-2A9D15D69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947" y="4051785"/>
            <a:ext cx="2685377" cy="1692935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8BD3CC4-F7D4-4927-9F5F-A77797955CFE}"/>
              </a:ext>
            </a:extLst>
          </p:cNvPr>
          <p:cNvSpPr txBox="1"/>
          <p:nvPr/>
        </p:nvSpPr>
        <p:spPr>
          <a:xfrm>
            <a:off x="7201596" y="234861"/>
            <a:ext cx="166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rgbClr val="003966"/>
                </a:solidFill>
                <a:ea typeface="Tahoma" panose="020B0604030504040204" pitchFamily="34" charset="0"/>
                <a:cs typeface="Arial" panose="020B0604020202020204" pitchFamily="34" charset="0"/>
              </a:rPr>
              <a:t>Nasze</a:t>
            </a:r>
            <a:r>
              <a:rPr lang="pl-PL" dirty="0"/>
              <a:t> </a:t>
            </a:r>
            <a:r>
              <a:rPr lang="pl-PL" b="1" dirty="0">
                <a:solidFill>
                  <a:srgbClr val="003966"/>
                </a:solidFill>
                <a:ea typeface="Tahoma" panose="020B0604030504040204" pitchFamily="34" charset="0"/>
                <a:cs typeface="Arial" panose="020B0604020202020204" pitchFamily="34" charset="0"/>
              </a:rPr>
              <a:t>usługi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76293807-D124-461A-9CD0-0A9B46507BE6}"/>
              </a:ext>
            </a:extLst>
          </p:cNvPr>
          <p:cNvSpPr/>
          <p:nvPr/>
        </p:nvSpPr>
        <p:spPr>
          <a:xfrm>
            <a:off x="67112" y="920472"/>
            <a:ext cx="4202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3966"/>
                </a:solidFill>
              </a:rPr>
              <a:t>OBSŁUGA EKSPORTERA – </a:t>
            </a:r>
            <a:r>
              <a:rPr lang="pl-PL" b="1" i="1" dirty="0">
                <a:solidFill>
                  <a:srgbClr val="003966"/>
                </a:solidFill>
              </a:rPr>
              <a:t>„pro-eksport”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E56018EC-5577-4B26-A681-3871FA8F30E1}"/>
              </a:ext>
            </a:extLst>
          </p:cNvPr>
          <p:cNvSpPr/>
          <p:nvPr/>
        </p:nvSpPr>
        <p:spPr>
          <a:xfrm>
            <a:off x="313651" y="1564324"/>
            <a:ext cx="43499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3966"/>
                </a:solidFill>
                <a:sym typeface="Wingdings" pitchFamily="2" charset="2"/>
              </a:rPr>
              <a:t>informowanie o zasadach prowadzenia działalności  na danym rynku zagranicznym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400" dirty="0">
              <a:solidFill>
                <a:srgbClr val="003966"/>
              </a:solidFill>
              <a:sym typeface="Wingdings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3966"/>
                </a:solidFill>
                <a:sym typeface="Wingdings" pitchFamily="2" charset="2"/>
              </a:rPr>
              <a:t>pomoc w nawiązywaniu kontaktów z firmami zagranicznymi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400" dirty="0">
              <a:solidFill>
                <a:srgbClr val="003966"/>
              </a:solidFill>
              <a:sym typeface="Wingdings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3966"/>
                </a:solidFill>
                <a:sym typeface="Wingdings" pitchFamily="2" charset="2"/>
              </a:rPr>
              <a:t>organizowanie spotkań branżowych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400" dirty="0">
              <a:solidFill>
                <a:srgbClr val="003966"/>
              </a:solidFill>
              <a:sym typeface="Wingdings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3966"/>
                </a:solidFill>
                <a:sym typeface="Wingdings" pitchFamily="2" charset="2"/>
              </a:rPr>
              <a:t>organizacja seminariów, szkoleń oraz spotkań z ekspertami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400" dirty="0">
              <a:solidFill>
                <a:srgbClr val="003966"/>
              </a:solidFill>
              <a:sym typeface="Wingdings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3966"/>
                </a:solidFill>
                <a:sym typeface="Wingdings" pitchFamily="2" charset="2"/>
              </a:rPr>
              <a:t>organizacja oraz obsługa misji gospodarczych</a:t>
            </a:r>
            <a:endParaRPr lang="pl-PL" sz="1400" i="1" dirty="0">
              <a:solidFill>
                <a:srgbClr val="003966"/>
              </a:solidFill>
              <a:sym typeface="Wingdings" pitchFamily="2" charset="2"/>
            </a:endParaRP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BCA0FB21-219D-4C00-BD53-A4D936D62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131" y="1514713"/>
            <a:ext cx="3075011" cy="2294388"/>
          </a:xfrm>
          <a:prstGeom prst="rect">
            <a:avLst/>
          </a:prstGeom>
          <a:effectLst>
            <a:softEdge rad="457200"/>
          </a:effectLst>
        </p:spPr>
      </p:pic>
      <p:pic>
        <p:nvPicPr>
          <p:cNvPr id="23" name="Picture 2" descr="\\beta\6.2.1.COIE\PRO-EKSPORT\2012\Spotkania branżowe\23.10.2012_Materiały i usługi budowlane\zdjęcia\IMG_3043.JPG">
            <a:extLst>
              <a:ext uri="{FF2B5EF4-FFF2-40B4-BE49-F238E27FC236}">
                <a16:creationId xmlns:a16="http://schemas.microsoft.com/office/drawing/2014/main" id="{BCCA83B7-5F8D-400A-B794-35833B489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8580" y="962089"/>
            <a:ext cx="2261769" cy="1511089"/>
          </a:xfrm>
          <a:prstGeom prst="rect">
            <a:avLst/>
          </a:prstGeom>
          <a:ln>
            <a:noFill/>
          </a:ln>
          <a:effectLst>
            <a:softEdge rad="203200"/>
          </a:effectLst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8C5E966A-8BA5-49AF-A05B-58E316B71E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71" y="2831074"/>
            <a:ext cx="2545186" cy="1690460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28" name="Prostokąt 27">
            <a:extLst>
              <a:ext uri="{FF2B5EF4-FFF2-40B4-BE49-F238E27FC236}">
                <a16:creationId xmlns:a16="http://schemas.microsoft.com/office/drawing/2014/main" id="{7F6B28D9-579F-4819-AE06-55921BE381FC}"/>
              </a:ext>
            </a:extLst>
          </p:cNvPr>
          <p:cNvSpPr/>
          <p:nvPr/>
        </p:nvSpPr>
        <p:spPr>
          <a:xfrm>
            <a:off x="1904302" y="5744720"/>
            <a:ext cx="57632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i="1" dirty="0">
                <a:solidFill>
                  <a:srgbClr val="003966"/>
                </a:solidFill>
              </a:rPr>
              <a:t>Dla Kogo? </a:t>
            </a:r>
          </a:p>
          <a:p>
            <a:pPr algn="ctr"/>
            <a:r>
              <a:rPr lang="pl-PL" sz="1400" dirty="0">
                <a:solidFill>
                  <a:srgbClr val="003966"/>
                </a:solidFill>
              </a:rPr>
              <a:t>Wszyscy przedsiębiorcy, reprezentujący różne branże, mający siedzibę na terenie RP oraz osoby fizyczne prowadzące działalność gospodarczą i posiadające miejsce zamieszkania na terenie RP.</a:t>
            </a: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29F793D0-8CB7-4D13-9205-C8D7B85E7C85}"/>
              </a:ext>
            </a:extLst>
          </p:cNvPr>
          <p:cNvGrpSpPr/>
          <p:nvPr/>
        </p:nvGrpSpPr>
        <p:grpSpPr>
          <a:xfrm>
            <a:off x="134224" y="109157"/>
            <a:ext cx="2365136" cy="536795"/>
            <a:chOff x="134224" y="109157"/>
            <a:chExt cx="2617368" cy="536795"/>
          </a:xfrm>
        </p:grpSpPr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C06FB664-7112-4A98-8883-BE91EA448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24" y="162325"/>
              <a:ext cx="469056" cy="483627"/>
            </a:xfrm>
            <a:prstGeom prst="rect">
              <a:avLst/>
            </a:prstGeom>
          </p:spPr>
        </p:pic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149A894F-2F0E-42BF-AF7F-8B5CE767DA43}"/>
                </a:ext>
              </a:extLst>
            </p:cNvPr>
            <p:cNvSpPr txBox="1"/>
            <p:nvPr/>
          </p:nvSpPr>
          <p:spPr>
            <a:xfrm>
              <a:off x="603280" y="109157"/>
              <a:ext cx="2148312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pl-PL" sz="1400" b="1" dirty="0">
                  <a:solidFill>
                    <a:srgbClr val="0039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Centrum Obsługi</a:t>
              </a:r>
            </a:p>
            <a:p>
              <a:r>
                <a:rPr lang="pl-PL" sz="1400" b="1" dirty="0">
                  <a:solidFill>
                    <a:srgbClr val="0039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Inwestora i Eksportera</a:t>
              </a:r>
            </a:p>
          </p:txBody>
        </p:sp>
        <p:cxnSp>
          <p:nvCxnSpPr>
            <p:cNvPr id="17" name="Łącznik prosty 16">
              <a:extLst>
                <a:ext uri="{FF2B5EF4-FFF2-40B4-BE49-F238E27FC236}">
                  <a16:creationId xmlns:a16="http://schemas.microsoft.com/office/drawing/2014/main" id="{E943DF8C-EF24-413B-9354-7B58EE8452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951" y="632377"/>
              <a:ext cx="1866866" cy="1604"/>
            </a:xfrm>
            <a:prstGeom prst="line">
              <a:avLst/>
            </a:prstGeom>
            <a:ln w="19050">
              <a:solidFill>
                <a:srgbClr val="DA251C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6201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Łuk 20">
            <a:extLst>
              <a:ext uri="{FF2B5EF4-FFF2-40B4-BE49-F238E27FC236}">
                <a16:creationId xmlns:a16="http://schemas.microsoft.com/office/drawing/2014/main" id="{A36B140B-7FC6-4696-863C-74D4FE769213}"/>
              </a:ext>
            </a:extLst>
          </p:cNvPr>
          <p:cNvSpPr>
            <a:spLocks/>
          </p:cNvSpPr>
          <p:nvPr/>
        </p:nvSpPr>
        <p:spPr bwMode="auto">
          <a:xfrm rot="12196961">
            <a:off x="914797" y="1401045"/>
            <a:ext cx="772064" cy="2080169"/>
          </a:xfrm>
          <a:custGeom>
            <a:avLst/>
            <a:gdLst>
              <a:gd name="T0" fmla="*/ 361951 w 1224136"/>
              <a:gd name="T1" fmla="*/ 0 h 1512168"/>
              <a:gd name="T2" fmla="*/ 361950 w 1224136"/>
              <a:gd name="T3" fmla="*/ 1301750 h 1512168"/>
              <a:gd name="T4" fmla="*/ 723900 w 1224136"/>
              <a:gd name="T5" fmla="*/ 1301750 h 1512168"/>
              <a:gd name="T6" fmla="*/ 11796480 60000 65536"/>
              <a:gd name="T7" fmla="*/ 11796480 60000 65536"/>
              <a:gd name="T8" fmla="*/ 5898240 60000 65536"/>
              <a:gd name="T9" fmla="*/ 612070 w 1224136"/>
              <a:gd name="T10" fmla="*/ 0 h 1512168"/>
              <a:gd name="T11" fmla="*/ 1224136 w 1224136"/>
              <a:gd name="T12" fmla="*/ 756084 h 1512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4136" h="1512168" stroke="0">
                <a:moveTo>
                  <a:pt x="612069" y="0"/>
                </a:moveTo>
                <a:lnTo>
                  <a:pt x="612069" y="0"/>
                </a:lnTo>
                <a:cubicBezTo>
                  <a:pt x="950104" y="0"/>
                  <a:pt x="1224136" y="338510"/>
                  <a:pt x="1224136" y="756084"/>
                </a:cubicBezTo>
                <a:cubicBezTo>
                  <a:pt x="1224136" y="756084"/>
                  <a:pt x="1224135" y="756084"/>
                  <a:pt x="1224135" y="756085"/>
                </a:cubicBezTo>
                <a:lnTo>
                  <a:pt x="612068" y="756084"/>
                </a:lnTo>
                <a:lnTo>
                  <a:pt x="612069" y="0"/>
                </a:lnTo>
                <a:close/>
              </a:path>
              <a:path w="1224136" h="1512168" fill="none">
                <a:moveTo>
                  <a:pt x="612069" y="0"/>
                </a:moveTo>
                <a:lnTo>
                  <a:pt x="612069" y="0"/>
                </a:lnTo>
                <a:cubicBezTo>
                  <a:pt x="950104" y="0"/>
                  <a:pt x="1224136" y="338510"/>
                  <a:pt x="1224136" y="756084"/>
                </a:cubicBezTo>
                <a:cubicBezTo>
                  <a:pt x="1224136" y="756084"/>
                  <a:pt x="1224135" y="756084"/>
                  <a:pt x="1224135" y="756085"/>
                </a:cubicBezTo>
              </a:path>
            </a:pathLst>
          </a:custGeom>
          <a:noFill/>
          <a:ln w="28575" cap="flat" cmpd="sng" algn="ctr">
            <a:solidFill>
              <a:srgbClr val="A6A6A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42" name="Łuk 21">
            <a:extLst>
              <a:ext uri="{FF2B5EF4-FFF2-40B4-BE49-F238E27FC236}">
                <a16:creationId xmlns:a16="http://schemas.microsoft.com/office/drawing/2014/main" id="{275BDC65-095B-4880-8BDD-8B4F2CF0B166}"/>
              </a:ext>
            </a:extLst>
          </p:cNvPr>
          <p:cNvSpPr>
            <a:spLocks/>
          </p:cNvSpPr>
          <p:nvPr/>
        </p:nvSpPr>
        <p:spPr bwMode="auto">
          <a:xfrm rot="16703498" flipH="1" flipV="1">
            <a:off x="-109429" y="3224795"/>
            <a:ext cx="1800225" cy="815975"/>
          </a:xfrm>
          <a:custGeom>
            <a:avLst/>
            <a:gdLst>
              <a:gd name="T0" fmla="*/ 900113 w 1587563"/>
              <a:gd name="T1" fmla="*/ 0 h 1037365"/>
              <a:gd name="T2" fmla="*/ 900113 w 1587563"/>
              <a:gd name="T3" fmla="*/ 407988 h 1037365"/>
              <a:gd name="T4" fmla="*/ 1800225 w 1587563"/>
              <a:gd name="T5" fmla="*/ 407988 h 1037365"/>
              <a:gd name="T6" fmla="*/ 11796480 60000 65536"/>
              <a:gd name="T7" fmla="*/ 11796480 60000 65536"/>
              <a:gd name="T8" fmla="*/ 5898240 60000 65536"/>
              <a:gd name="T9" fmla="*/ 793782 w 1587563"/>
              <a:gd name="T10" fmla="*/ 0 h 1037365"/>
              <a:gd name="T11" fmla="*/ 1587563 w 1587563"/>
              <a:gd name="T12" fmla="*/ 518683 h 10373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563" h="1037365" stroke="0">
                <a:moveTo>
                  <a:pt x="793782" y="0"/>
                </a:moveTo>
                <a:lnTo>
                  <a:pt x="793782" y="0"/>
                </a:lnTo>
                <a:cubicBezTo>
                  <a:pt x="1232175" y="0"/>
                  <a:pt x="1587563" y="232222"/>
                  <a:pt x="1587563" y="518683"/>
                </a:cubicBezTo>
                <a:cubicBezTo>
                  <a:pt x="1587563" y="518683"/>
                  <a:pt x="1587562" y="518684"/>
                  <a:pt x="1587562" y="518684"/>
                </a:cubicBezTo>
                <a:lnTo>
                  <a:pt x="793782" y="518683"/>
                </a:lnTo>
                <a:lnTo>
                  <a:pt x="793782" y="0"/>
                </a:lnTo>
                <a:close/>
              </a:path>
              <a:path w="1587563" h="1037365" fill="none">
                <a:moveTo>
                  <a:pt x="793782" y="0"/>
                </a:moveTo>
                <a:lnTo>
                  <a:pt x="793782" y="0"/>
                </a:lnTo>
                <a:cubicBezTo>
                  <a:pt x="1232175" y="0"/>
                  <a:pt x="1587563" y="232222"/>
                  <a:pt x="1587563" y="518683"/>
                </a:cubicBezTo>
                <a:cubicBezTo>
                  <a:pt x="1587563" y="518683"/>
                  <a:pt x="1587562" y="518684"/>
                  <a:pt x="1587562" y="518684"/>
                </a:cubicBezTo>
              </a:path>
            </a:pathLst>
          </a:custGeom>
          <a:noFill/>
          <a:ln w="28575" cap="flat" cmpd="sng" algn="ctr">
            <a:solidFill>
              <a:srgbClr val="A6A6A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8BD3CC4-F7D4-4927-9F5F-A77797955CFE}"/>
              </a:ext>
            </a:extLst>
          </p:cNvPr>
          <p:cNvSpPr txBox="1"/>
          <p:nvPr/>
        </p:nvSpPr>
        <p:spPr>
          <a:xfrm>
            <a:off x="7201596" y="234861"/>
            <a:ext cx="166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rgbClr val="003966"/>
                </a:solidFill>
                <a:ea typeface="Tahoma" panose="020B0604030504040204" pitchFamily="34" charset="0"/>
                <a:cs typeface="Arial" panose="020B0604020202020204" pitchFamily="34" charset="0"/>
              </a:rPr>
              <a:t>Nasze</a:t>
            </a:r>
            <a:r>
              <a:rPr lang="pl-PL" dirty="0"/>
              <a:t> </a:t>
            </a:r>
            <a:r>
              <a:rPr lang="pl-PL" b="1" dirty="0">
                <a:solidFill>
                  <a:srgbClr val="003966"/>
                </a:solidFill>
                <a:ea typeface="Tahoma" panose="020B0604030504040204" pitchFamily="34" charset="0"/>
                <a:cs typeface="Arial" panose="020B0604020202020204" pitchFamily="34" charset="0"/>
              </a:rPr>
              <a:t>usługi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76293807-D124-461A-9CD0-0A9B46507BE6}"/>
              </a:ext>
            </a:extLst>
          </p:cNvPr>
          <p:cNvSpPr/>
          <p:nvPr/>
        </p:nvSpPr>
        <p:spPr>
          <a:xfrm>
            <a:off x="67112" y="920472"/>
            <a:ext cx="4202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3966"/>
                </a:solidFill>
              </a:rPr>
              <a:t>OBSŁUGA EKSPORTERA – </a:t>
            </a:r>
            <a:r>
              <a:rPr lang="pl-PL" b="1" i="1" dirty="0">
                <a:solidFill>
                  <a:srgbClr val="003966"/>
                </a:solidFill>
              </a:rPr>
              <a:t>„pro-eksport”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E56018EC-5577-4B26-A681-3871FA8F30E1}"/>
              </a:ext>
            </a:extLst>
          </p:cNvPr>
          <p:cNvSpPr/>
          <p:nvPr/>
        </p:nvSpPr>
        <p:spPr>
          <a:xfrm>
            <a:off x="1711032" y="5512939"/>
            <a:ext cx="64917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27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l-PL" sz="1400" dirty="0">
                <a:solidFill>
                  <a:srgbClr val="003966"/>
                </a:solidFill>
              </a:rPr>
              <a:t>Projekt jest obecnie w okresie trwałości, oznacza to, iż część usług jest nadal realizowana.</a:t>
            </a:r>
          </a:p>
        </p:txBody>
      </p:sp>
      <p:pic>
        <p:nvPicPr>
          <p:cNvPr id="35" name="Obraz 34">
            <a:extLst>
              <a:ext uri="{FF2B5EF4-FFF2-40B4-BE49-F238E27FC236}">
                <a16:creationId xmlns:a16="http://schemas.microsoft.com/office/drawing/2014/main" id="{517BD9FC-412B-4D1E-A7A9-04415AF9F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253" y="433592"/>
            <a:ext cx="3331747" cy="2349594"/>
          </a:xfrm>
          <a:prstGeom prst="rect">
            <a:avLst/>
          </a:prstGeom>
          <a:effectLst>
            <a:softEdge rad="520700"/>
          </a:effec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7A547A92-3173-4E52-9CBF-6B270C6E18B5}"/>
              </a:ext>
            </a:extLst>
          </p:cNvPr>
          <p:cNvSpPr/>
          <p:nvPr/>
        </p:nvSpPr>
        <p:spPr>
          <a:xfrm>
            <a:off x="1131630" y="206846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400" dirty="0">
                <a:solidFill>
                  <a:srgbClr val="003966"/>
                </a:solidFill>
              </a:rPr>
              <a:t>W ramach sieci 15 jednostek w 15 województwach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1F32F84-25B1-4565-BCA9-2C5A612D7597}"/>
              </a:ext>
            </a:extLst>
          </p:cNvPr>
          <p:cNvSpPr/>
          <p:nvPr/>
        </p:nvSpPr>
        <p:spPr>
          <a:xfrm>
            <a:off x="134224" y="141043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400" dirty="0">
                <a:solidFill>
                  <a:srgbClr val="003966"/>
                </a:solidFill>
              </a:rPr>
              <a:t>„Sieć Centrów Obsługi Inwestorów i Eksporterów (COIE)”</a:t>
            </a:r>
          </a:p>
        </p:txBody>
      </p:sp>
      <p:sp>
        <p:nvSpPr>
          <p:cNvPr id="37" name="Łuk 36">
            <a:extLst>
              <a:ext uri="{FF2B5EF4-FFF2-40B4-BE49-F238E27FC236}">
                <a16:creationId xmlns:a16="http://schemas.microsoft.com/office/drawing/2014/main" id="{E4DD8140-ECE8-44B2-B68B-27E2DB1C1FE2}"/>
              </a:ext>
            </a:extLst>
          </p:cNvPr>
          <p:cNvSpPr/>
          <p:nvPr/>
        </p:nvSpPr>
        <p:spPr>
          <a:xfrm rot="10459994">
            <a:off x="574251" y="3745942"/>
            <a:ext cx="962025" cy="1985963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8" name="Elipsa 4">
            <a:extLst>
              <a:ext uri="{FF2B5EF4-FFF2-40B4-BE49-F238E27FC236}">
                <a16:creationId xmlns:a16="http://schemas.microsoft.com/office/drawing/2014/main" id="{0F86DD0D-5A37-495C-AC75-285773E13BE2}"/>
              </a:ext>
            </a:extLst>
          </p:cNvPr>
          <p:cNvSpPr/>
          <p:nvPr/>
        </p:nvSpPr>
        <p:spPr>
          <a:xfrm>
            <a:off x="742399" y="2019642"/>
            <a:ext cx="431800" cy="43338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9" name="Elipsa 6">
            <a:extLst>
              <a:ext uri="{FF2B5EF4-FFF2-40B4-BE49-F238E27FC236}">
                <a16:creationId xmlns:a16="http://schemas.microsoft.com/office/drawing/2014/main" id="{8E7AA691-9D7C-4910-9FF8-064DD80E9228}"/>
              </a:ext>
            </a:extLst>
          </p:cNvPr>
          <p:cNvSpPr/>
          <p:nvPr/>
        </p:nvSpPr>
        <p:spPr>
          <a:xfrm>
            <a:off x="916837" y="3093732"/>
            <a:ext cx="647700" cy="6477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0" name="Elipsa 7">
            <a:extLst>
              <a:ext uri="{FF2B5EF4-FFF2-40B4-BE49-F238E27FC236}">
                <a16:creationId xmlns:a16="http://schemas.microsoft.com/office/drawing/2014/main" id="{8D41B399-82B5-439C-94D4-CF840914D1A3}"/>
              </a:ext>
            </a:extLst>
          </p:cNvPr>
          <p:cNvSpPr/>
          <p:nvPr/>
        </p:nvSpPr>
        <p:spPr>
          <a:xfrm>
            <a:off x="450129" y="4388375"/>
            <a:ext cx="431800" cy="431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1" name="Elipsa 8">
            <a:extLst>
              <a:ext uri="{FF2B5EF4-FFF2-40B4-BE49-F238E27FC236}">
                <a16:creationId xmlns:a16="http://schemas.microsoft.com/office/drawing/2014/main" id="{7ECE0E08-5AAA-4DAE-86D7-3E8E94267829}"/>
              </a:ext>
            </a:extLst>
          </p:cNvPr>
          <p:cNvSpPr/>
          <p:nvPr/>
        </p:nvSpPr>
        <p:spPr>
          <a:xfrm>
            <a:off x="941261" y="5447565"/>
            <a:ext cx="719137" cy="7207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56994261-9384-4E01-9A50-3AF07BCA1881}"/>
              </a:ext>
            </a:extLst>
          </p:cNvPr>
          <p:cNvSpPr/>
          <p:nvPr/>
        </p:nvSpPr>
        <p:spPr>
          <a:xfrm>
            <a:off x="1160732" y="4290588"/>
            <a:ext cx="61156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>
                <a:solidFill>
                  <a:srgbClr val="003966"/>
                </a:solidFill>
              </a:rPr>
              <a:t>Dostęp do nieodpłatnych usług informacyjnych w zakresie niezbędnym do planowania, organizowania i realizacji eksportu i/lub inwestycji poza granicami Polski.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67A87BA-0EB3-4018-A04F-7E9A6AA905D7}"/>
              </a:ext>
            </a:extLst>
          </p:cNvPr>
          <p:cNvSpPr/>
          <p:nvPr/>
        </p:nvSpPr>
        <p:spPr>
          <a:xfrm>
            <a:off x="1548515" y="3167390"/>
            <a:ext cx="7172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003966"/>
                </a:solidFill>
              </a:rPr>
              <a:t>Przedsiębiorcy zainteresowani korzystaniem z usług informacyjnych mają możliwość swobodnego wyboru COIE, niezależnie od miejsca prowadzenia działalności gospodarczej.</a:t>
            </a:r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AC7E90B2-ED20-49CF-91E5-77DF75F40B12}"/>
              </a:ext>
            </a:extLst>
          </p:cNvPr>
          <p:cNvGrpSpPr/>
          <p:nvPr/>
        </p:nvGrpSpPr>
        <p:grpSpPr>
          <a:xfrm>
            <a:off x="134224" y="109157"/>
            <a:ext cx="2365136" cy="536795"/>
            <a:chOff x="134224" y="109157"/>
            <a:chExt cx="2617368" cy="536795"/>
          </a:xfrm>
        </p:grpSpPr>
        <p:pic>
          <p:nvPicPr>
            <p:cNvPr id="22" name="Obraz 21">
              <a:extLst>
                <a:ext uri="{FF2B5EF4-FFF2-40B4-BE49-F238E27FC236}">
                  <a16:creationId xmlns:a16="http://schemas.microsoft.com/office/drawing/2014/main" id="{2EF53EFE-4736-476C-A003-E6231463E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24" y="162325"/>
              <a:ext cx="469056" cy="483627"/>
            </a:xfrm>
            <a:prstGeom prst="rect">
              <a:avLst/>
            </a:prstGeom>
          </p:spPr>
        </p:pic>
        <p:sp>
          <p:nvSpPr>
            <p:cNvPr id="23" name="pole tekstowe 22">
              <a:extLst>
                <a:ext uri="{FF2B5EF4-FFF2-40B4-BE49-F238E27FC236}">
                  <a16:creationId xmlns:a16="http://schemas.microsoft.com/office/drawing/2014/main" id="{A4CD10A8-88DB-4909-9462-D3214E62B923}"/>
                </a:ext>
              </a:extLst>
            </p:cNvPr>
            <p:cNvSpPr txBox="1"/>
            <p:nvPr/>
          </p:nvSpPr>
          <p:spPr>
            <a:xfrm>
              <a:off x="603280" y="109157"/>
              <a:ext cx="2148312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pl-PL" sz="1400" b="1" dirty="0">
                  <a:solidFill>
                    <a:srgbClr val="0039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Centrum Obsługi</a:t>
              </a:r>
            </a:p>
            <a:p>
              <a:r>
                <a:rPr lang="pl-PL" sz="1400" b="1" dirty="0">
                  <a:solidFill>
                    <a:srgbClr val="0039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Inwestora i Eksportera</a:t>
              </a:r>
            </a:p>
          </p:txBody>
        </p:sp>
        <p:cxnSp>
          <p:nvCxnSpPr>
            <p:cNvPr id="24" name="Łącznik prosty 23">
              <a:extLst>
                <a:ext uri="{FF2B5EF4-FFF2-40B4-BE49-F238E27FC236}">
                  <a16:creationId xmlns:a16="http://schemas.microsoft.com/office/drawing/2014/main" id="{4CFA71B0-3A7B-42FA-8DF2-6D5F06D97C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951" y="632377"/>
              <a:ext cx="1866866" cy="1604"/>
            </a:xfrm>
            <a:prstGeom prst="line">
              <a:avLst/>
            </a:prstGeom>
            <a:ln w="19050">
              <a:solidFill>
                <a:srgbClr val="DA251C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3941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8BD3CC4-F7D4-4927-9F5F-A77797955CFE}"/>
              </a:ext>
            </a:extLst>
          </p:cNvPr>
          <p:cNvSpPr txBox="1"/>
          <p:nvPr/>
        </p:nvSpPr>
        <p:spPr>
          <a:xfrm>
            <a:off x="7201596" y="234861"/>
            <a:ext cx="1669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>
                <a:solidFill>
                  <a:srgbClr val="003966"/>
                </a:solidFill>
                <a:ea typeface="Tahoma" panose="020B0604030504040204" pitchFamily="34" charset="0"/>
                <a:cs typeface="Arial" panose="020B0604020202020204" pitchFamily="34" charset="0"/>
              </a:rPr>
              <a:t>Nasze</a:t>
            </a:r>
            <a:r>
              <a:rPr lang="pl-PL" dirty="0"/>
              <a:t> </a:t>
            </a:r>
            <a:r>
              <a:rPr lang="pl-PL" b="1" dirty="0">
                <a:solidFill>
                  <a:srgbClr val="003966"/>
                </a:solidFill>
                <a:ea typeface="Tahoma" panose="020B0604030504040204" pitchFamily="34" charset="0"/>
                <a:cs typeface="Arial" panose="020B0604020202020204" pitchFamily="34" charset="0"/>
              </a:rPr>
              <a:t>usługi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76293807-D124-461A-9CD0-0A9B46507BE6}"/>
              </a:ext>
            </a:extLst>
          </p:cNvPr>
          <p:cNvSpPr/>
          <p:nvPr/>
        </p:nvSpPr>
        <p:spPr>
          <a:xfrm>
            <a:off x="67112" y="920472"/>
            <a:ext cx="4202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3966"/>
                </a:solidFill>
              </a:rPr>
              <a:t>OBSŁUGA EKSPORTERA – </a:t>
            </a:r>
            <a:r>
              <a:rPr lang="pl-PL" b="1" i="1" dirty="0">
                <a:solidFill>
                  <a:srgbClr val="003966"/>
                </a:solidFill>
              </a:rPr>
              <a:t>„pro-eksport”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4A3AAE0-2548-4907-8FCA-DE6ED5588408}"/>
              </a:ext>
            </a:extLst>
          </p:cNvPr>
          <p:cNvSpPr txBox="1"/>
          <p:nvPr/>
        </p:nvSpPr>
        <p:spPr>
          <a:xfrm>
            <a:off x="201549" y="1576297"/>
            <a:ext cx="59463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003966"/>
                </a:solidFill>
              </a:rPr>
              <a:t>Portal Promocji Eksportu </a:t>
            </a:r>
            <a:r>
              <a:rPr lang="pl-PL" sz="1400" b="1" dirty="0">
                <a:solidFill>
                  <a:srgbClr val="DA251C"/>
                </a:solidFill>
              </a:rPr>
              <a:t>www.trade.gov.pl</a:t>
            </a:r>
          </a:p>
          <a:p>
            <a:pPr algn="ctr"/>
            <a:endParaRPr lang="pl-PL" sz="1400" b="1" dirty="0">
              <a:solidFill>
                <a:srgbClr val="003966"/>
              </a:solidFill>
              <a:cs typeface="Arial" panose="020B0604020202020204" pitchFamily="34" charset="0"/>
            </a:endParaRPr>
          </a:p>
          <a:p>
            <a:pPr algn="just"/>
            <a:r>
              <a:rPr lang="pl-PL" sz="1400" dirty="0">
                <a:solidFill>
                  <a:srgbClr val="003966"/>
                </a:solidFill>
              </a:rPr>
              <a:t>to serwis przeznaczony dla polskich eksporterów, zagranicznych kontrahentów, zagranicznych inwestorów i polskich inwestorów na rynkach zagranicznych.</a:t>
            </a:r>
          </a:p>
          <a:p>
            <a:endParaRPr lang="pl-PL" sz="1400" dirty="0">
              <a:solidFill>
                <a:srgbClr val="003966"/>
              </a:solidFill>
            </a:endParaRPr>
          </a:p>
          <a:p>
            <a:r>
              <a:rPr lang="pl-PL" sz="1400" b="1" dirty="0">
                <a:solidFill>
                  <a:srgbClr val="003966"/>
                </a:solidFill>
              </a:rPr>
              <a:t>Co można znaleźć na serwisie?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3966"/>
                </a:solidFill>
              </a:rPr>
              <a:t>informacje, jakie branże i kierunki eksportu są wspierane przez Ministerstwo Przedsiębiorczości i Technologii;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3966"/>
                </a:solidFill>
              </a:rPr>
              <a:t>informacja o rynkach i branżach;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3966"/>
                </a:solidFill>
              </a:rPr>
              <a:t>informacja o wydarzeniach targowo-wystawienniczych oraz ważnych wydarzeniach w Polsce;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3966"/>
                </a:solidFill>
              </a:rPr>
              <a:t>zapytania ofertowe i przetargi z zagranicy;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3966"/>
                </a:solidFill>
              </a:rPr>
              <a:t>oferty polskich eksporterów;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003966"/>
                </a:solidFill>
              </a:rPr>
              <a:t>wizytówki polskich przedsiębiorstw,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115DECF-CCE8-4571-8D01-28228C517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437" y="2322251"/>
            <a:ext cx="2476190" cy="1485714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AF72858-D77A-461B-8876-1EA507FE62F0}"/>
              </a:ext>
            </a:extLst>
          </p:cNvPr>
          <p:cNvSpPr txBox="1"/>
          <p:nvPr/>
        </p:nvSpPr>
        <p:spPr>
          <a:xfrm>
            <a:off x="2343576" y="5281703"/>
            <a:ext cx="5082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>
                <a:solidFill>
                  <a:srgbClr val="003966"/>
                </a:solidFill>
                <a:cs typeface="Arial" panose="020B0604020202020204" pitchFamily="34" charset="0"/>
              </a:rPr>
              <a:t>Kontakt w ramach usługi „pro-eksport”</a:t>
            </a:r>
          </a:p>
          <a:p>
            <a:pPr algn="ctr"/>
            <a:r>
              <a:rPr lang="pl-PL" sz="2200" dirty="0">
                <a:solidFill>
                  <a:srgbClr val="DA251C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proeksport@armsa.pl</a:t>
            </a:r>
            <a:endParaRPr lang="pl-PL" sz="2200" dirty="0">
              <a:solidFill>
                <a:srgbClr val="DA251C"/>
              </a:solidFill>
              <a:cs typeface="Arial" panose="020B0604020202020204" pitchFamily="34" charset="0"/>
            </a:endParaRP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8DBD0FF2-D4AC-4367-ADA9-348196639855}"/>
              </a:ext>
            </a:extLst>
          </p:cNvPr>
          <p:cNvGrpSpPr/>
          <p:nvPr/>
        </p:nvGrpSpPr>
        <p:grpSpPr>
          <a:xfrm>
            <a:off x="134224" y="109157"/>
            <a:ext cx="2365136" cy="536795"/>
            <a:chOff x="134224" y="109157"/>
            <a:chExt cx="2617368" cy="536795"/>
          </a:xfrm>
        </p:grpSpPr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C910BC2F-E53F-4BF3-AACD-977C12A7B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24" y="162325"/>
              <a:ext cx="469056" cy="483627"/>
            </a:xfrm>
            <a:prstGeom prst="rect">
              <a:avLst/>
            </a:prstGeom>
          </p:spPr>
        </p:pic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41274B2D-E676-4BA9-994C-3778E2945BB4}"/>
                </a:ext>
              </a:extLst>
            </p:cNvPr>
            <p:cNvSpPr txBox="1"/>
            <p:nvPr/>
          </p:nvSpPr>
          <p:spPr>
            <a:xfrm>
              <a:off x="603280" y="109157"/>
              <a:ext cx="2148312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pl-PL" sz="1400" b="1" dirty="0">
                  <a:solidFill>
                    <a:srgbClr val="0039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Centrum Obsługi</a:t>
              </a:r>
            </a:p>
            <a:p>
              <a:r>
                <a:rPr lang="pl-PL" sz="1400" b="1" dirty="0">
                  <a:solidFill>
                    <a:srgbClr val="0039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Inwestora i Eksportera</a:t>
              </a:r>
            </a:p>
          </p:txBody>
        </p:sp>
        <p:cxnSp>
          <p:nvCxnSpPr>
            <p:cNvPr id="16" name="Łącznik prosty 15">
              <a:extLst>
                <a:ext uri="{FF2B5EF4-FFF2-40B4-BE49-F238E27FC236}">
                  <a16:creationId xmlns:a16="http://schemas.microsoft.com/office/drawing/2014/main" id="{56D92C21-9460-4404-85B7-58831DD95E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3951" y="632377"/>
              <a:ext cx="1866866" cy="1604"/>
            </a:xfrm>
            <a:prstGeom prst="line">
              <a:avLst/>
            </a:prstGeom>
            <a:ln w="19050">
              <a:solidFill>
                <a:srgbClr val="DA251C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438929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</TotalTime>
  <Words>812</Words>
  <Application>Microsoft Office PowerPoint</Application>
  <PresentationFormat>Pokaz na ekranie (4:3)</PresentationFormat>
  <Paragraphs>147</Paragraphs>
  <Slides>11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Arial Rounded MT Bold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kivaldi</dc:creator>
  <cp:lastModifiedBy>kivaldi</cp:lastModifiedBy>
  <cp:revision>27</cp:revision>
  <cp:lastPrinted>2018-11-08T16:39:38Z</cp:lastPrinted>
  <dcterms:created xsi:type="dcterms:W3CDTF">2018-11-08T10:33:48Z</dcterms:created>
  <dcterms:modified xsi:type="dcterms:W3CDTF">2019-02-08T12:18:09Z</dcterms:modified>
</cp:coreProperties>
</file>