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014"/>
    <a:srgbClr val="407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ŹRÓDŁA DOCHODÓW W 20</a:t>
            </a:r>
            <a:r>
              <a:rPr lang="pl-PL" dirty="0"/>
              <a:t>20</a:t>
            </a:r>
            <a:r>
              <a:rPr lang="en-US" dirty="0"/>
              <a:t> R</a:t>
            </a:r>
            <a:r>
              <a:rPr lang="pl-PL" dirty="0"/>
              <a:t>oku</a:t>
            </a:r>
            <a:endParaRPr lang="en-US" dirty="0"/>
          </a:p>
        </c:rich>
      </c:tx>
      <c:layout>
        <c:manualLayout>
          <c:xMode val="edge"/>
          <c:yMode val="edge"/>
          <c:x val="0.30258708618300501"/>
          <c:y val="4.546074044226403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352524980683918E-2"/>
          <c:y val="0.2665892359984286"/>
          <c:w val="0.82648864040837233"/>
          <c:h val="0.6897755804582798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ŹRÓDŁA DOCHODÓW W 2020 R.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D3C-40A7-8D0C-4A7E26F51C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D3C-40A7-8D0C-4A7E26F51C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D3C-40A7-8D0C-4A7E26F51C6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D3C-40A7-8D0C-4A7E26F51C6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D3C-40A7-8D0C-4A7E26F51C6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D3C-40A7-8D0C-4A7E26F51C6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D3C-40A7-8D0C-4A7E26F51C6D}"/>
              </c:ext>
            </c:extLst>
          </c:dPt>
          <c:dLbls>
            <c:dLbl>
              <c:idx val="0"/>
              <c:layout>
                <c:manualLayout>
                  <c:x val="2.030456852791878E-2"/>
                  <c:y val="4.66472303206997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5D3C-40A7-8D0C-4A7E26F51C6D}"/>
                </c:ext>
              </c:extLst>
            </c:dLbl>
            <c:dLbl>
              <c:idx val="1"/>
              <c:spPr>
                <a:solidFill>
                  <a:schemeClr val="lt1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D3C-40A7-8D0C-4A7E26F51C6D}"/>
                </c:ext>
              </c:extLst>
            </c:dLbl>
            <c:dLbl>
              <c:idx val="2"/>
              <c:layout>
                <c:manualLayout>
                  <c:x val="7.6604891393652766E-3"/>
                  <c:y val="-5.059112508895571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3C-40A7-8D0C-4A7E26F51C6D}"/>
                </c:ext>
              </c:extLst>
            </c:dLbl>
            <c:dLbl>
              <c:idx val="3"/>
              <c:layout>
                <c:manualLayout>
                  <c:x val="1.804850535815003E-2"/>
                  <c:y val="-1.1661807580174927E-2"/>
                </c:manualLayout>
              </c:layout>
              <c:spPr>
                <a:solidFill>
                  <a:schemeClr val="lt1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D3C-40A7-8D0C-4A7E26F51C6D}"/>
                </c:ext>
              </c:extLst>
            </c:dLbl>
            <c:dLbl>
              <c:idx val="4"/>
              <c:layout>
                <c:manualLayout>
                  <c:x val="-2.030456852791878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3C-40A7-8D0C-4A7E26F51C6D}"/>
                </c:ext>
              </c:extLst>
            </c:dLbl>
            <c:dLbl>
              <c:idx val="5"/>
              <c:layout>
                <c:manualLayout>
                  <c:x val="-0.11134364549608963"/>
                  <c:y val="-1.957806294621335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D3C-40A7-8D0C-4A7E26F51C6D}"/>
                </c:ext>
              </c:extLst>
            </c:dLbl>
            <c:dLbl>
              <c:idx val="6"/>
              <c:layout>
                <c:manualLayout>
                  <c:x val="-4.5121263395375075E-3"/>
                  <c:y val="-5.05344995140912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D3C-40A7-8D0C-4A7E26F51C6D}"/>
                </c:ext>
              </c:extLst>
            </c:dLbl>
            <c:dLbl>
              <c:idx val="7"/>
              <c:layout>
                <c:manualLayout>
                  <c:x val="0"/>
                  <c:y val="1.943603988276975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D3C-40A7-8D0C-4A7E26F51C6D}"/>
                </c:ext>
              </c:extLst>
            </c:dLbl>
            <c:dLbl>
              <c:idx val="8"/>
              <c:layout>
                <c:manualLayout>
                  <c:x val="0"/>
                  <c:y val="1.166180758017492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D3C-40A7-8D0C-4A7E26F51C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Arkusz1!$A$2:$A$10</c:f>
              <c:strCache>
                <c:ptCount val="9"/>
                <c:pt idx="0">
                  <c:v>Środki UE na projekty inwestycyjne</c:v>
                </c:pt>
                <c:pt idx="1">
                  <c:v>Dochody własne</c:v>
                </c:pt>
                <c:pt idx="2">
                  <c:v>Środki z UE na wydatki bieżące</c:v>
                </c:pt>
                <c:pt idx="3">
                  <c:v>Rządowy Fundusz Inwestycji Lokalnych</c:v>
                </c:pt>
                <c:pt idx="4">
                  <c:v>Dotacje z BP na zadania własne</c:v>
                </c:pt>
                <c:pt idx="5">
                  <c:v>Subwencje</c:v>
                </c:pt>
                <c:pt idx="6">
                  <c:v>Wpłaty mieszkańców tyt.udziału w kosztach inwest.</c:v>
                </c:pt>
                <c:pt idx="7">
                  <c:v>Dotacja BP na zadania zlecone</c:v>
                </c:pt>
                <c:pt idx="8">
                  <c:v>Dotacje z innych JST</c:v>
                </c:pt>
              </c:strCache>
            </c:strRef>
          </c:cat>
          <c:val>
            <c:numRef>
              <c:f>Arkusz1!$B$2:$B$10</c:f>
              <c:numCache>
                <c:formatCode>0%</c:formatCode>
                <c:ptCount val="9"/>
                <c:pt idx="0">
                  <c:v>0.09</c:v>
                </c:pt>
                <c:pt idx="1">
                  <c:v>0.17</c:v>
                </c:pt>
                <c:pt idx="2">
                  <c:v>0.01</c:v>
                </c:pt>
                <c:pt idx="3">
                  <c:v>0.09</c:v>
                </c:pt>
                <c:pt idx="4">
                  <c:v>0.02</c:v>
                </c:pt>
                <c:pt idx="5">
                  <c:v>0.28999999999999998</c:v>
                </c:pt>
                <c:pt idx="6">
                  <c:v>0.03</c:v>
                </c:pt>
                <c:pt idx="7">
                  <c:v>0.28999999999999998</c:v>
                </c:pt>
                <c:pt idx="8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D3C-40A7-8D0C-4A7E26F51C6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WYDATKI BUDŻETU GMINY W 20</a:t>
            </a:r>
            <a:r>
              <a:rPr lang="pl-PL"/>
              <a:t>20</a:t>
            </a:r>
            <a:r>
              <a:rPr lang="en-US"/>
              <a:t> R</a:t>
            </a:r>
            <a:r>
              <a:rPr lang="pl-PL"/>
              <a:t>oku</a:t>
            </a:r>
            <a:endParaRPr lang="en-US"/>
          </a:p>
        </c:rich>
      </c:tx>
      <c:layout>
        <c:manualLayout>
          <c:xMode val="edge"/>
          <c:yMode val="edge"/>
          <c:x val="0.27174595338093827"/>
          <c:y val="2.203539565372308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WYDATKI BUDŻETU GMINY W 2019 R.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985-493F-962D-FA1E29B6FAB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985-493F-962D-FA1E29B6FAB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985-493F-962D-FA1E29B6FAB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985-493F-962D-FA1E29B6FAB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985-493F-962D-FA1E29B6FAB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985-493F-962D-FA1E29B6FAB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9985-493F-962D-FA1E29B6FAB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9985-493F-962D-FA1E29B6FAB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9985-493F-962D-FA1E29B6FAB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9985-493F-962D-FA1E29B6FAB8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9985-493F-962D-FA1E29B6FAB8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9985-493F-962D-FA1E29B6FAB8}"/>
              </c:ext>
            </c:extLst>
          </c:dPt>
          <c:dLbls>
            <c:dLbl>
              <c:idx val="0"/>
              <c:layout>
                <c:manualLayout>
                  <c:x val="1.0787486515641776E-2"/>
                  <c:y val="0"/>
                </c:manualLayout>
              </c:layout>
              <c:spPr>
                <a:solidFill>
                  <a:schemeClr val="lt1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9985-493F-962D-FA1E29B6FAB8}"/>
                </c:ext>
              </c:extLst>
            </c:dLbl>
            <c:dLbl>
              <c:idx val="1"/>
              <c:layout>
                <c:manualLayout>
                  <c:x val="1.0787486515641856E-2"/>
                  <c:y val="-1.010101010101010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85-493F-962D-FA1E29B6FAB8}"/>
                </c:ext>
              </c:extLst>
            </c:dLbl>
            <c:dLbl>
              <c:idx val="2"/>
              <c:layout>
                <c:manualLayout>
                  <c:x val="-1.2944983818770227E-2"/>
                  <c:y val="4.0404040404040407E-2"/>
                </c:manualLayout>
              </c:layout>
              <c:spPr>
                <a:solidFill>
                  <a:schemeClr val="lt1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85-493F-962D-FA1E29B6FAB8}"/>
                </c:ext>
              </c:extLst>
            </c:dLbl>
            <c:dLbl>
              <c:idx val="3"/>
              <c:layout>
                <c:manualLayout>
                  <c:x val="9.457840757757513E-2"/>
                  <c:y val="-2.22482212884804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16823167888741"/>
                      <c:h val="8.579167973098622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985-493F-962D-FA1E29B6FAB8}"/>
                </c:ext>
              </c:extLst>
            </c:dLbl>
            <c:dLbl>
              <c:idx val="4"/>
              <c:layout>
                <c:manualLayout>
                  <c:x val="4.8552216345800385E-3"/>
                  <c:y val="3.4619910100305636E-2"/>
                </c:manualLayout>
              </c:layout>
              <c:spPr>
                <a:solidFill>
                  <a:schemeClr val="lt1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9985-493F-962D-FA1E29B6FAB8}"/>
                </c:ext>
              </c:extLst>
            </c:dLbl>
            <c:dLbl>
              <c:idx val="5"/>
              <c:layout>
                <c:manualLayout>
                  <c:x val="-3.0416532112840948E-2"/>
                  <c:y val="-1.242271869928585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985-493F-962D-FA1E29B6FAB8}"/>
                </c:ext>
              </c:extLst>
            </c:dLbl>
            <c:dLbl>
              <c:idx val="6"/>
              <c:layout>
                <c:manualLayout>
                  <c:x val="-2.1574973031283712E-2"/>
                  <c:y val="-5.723905723905724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985-493F-962D-FA1E29B6FAB8}"/>
                </c:ext>
              </c:extLst>
            </c:dLbl>
            <c:dLbl>
              <c:idx val="7"/>
              <c:layout>
                <c:manualLayout>
                  <c:x val="8.6299892125134836E-3"/>
                  <c:y val="-2.69360269360269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985-493F-962D-FA1E29B6FAB8}"/>
                </c:ext>
              </c:extLst>
            </c:dLbl>
            <c:dLbl>
              <c:idx val="8"/>
              <c:layout>
                <c:manualLayout>
                  <c:x val="-2.1574973031283712E-2"/>
                  <c:y val="7.07068055886953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985-493F-962D-FA1E29B6FAB8}"/>
                </c:ext>
              </c:extLst>
            </c:dLbl>
            <c:dLbl>
              <c:idx val="9"/>
              <c:layout>
                <c:manualLayout>
                  <c:x val="0"/>
                  <c:y val="2.69360269360269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985-493F-962D-FA1E29B6FAB8}"/>
                </c:ext>
              </c:extLst>
            </c:dLbl>
            <c:dLbl>
              <c:idx val="10"/>
              <c:layout>
                <c:manualLayout>
                  <c:x val="6.4724919093851136E-3"/>
                  <c:y val="3.367003367003366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985-493F-962D-FA1E29B6FAB8}"/>
                </c:ext>
              </c:extLst>
            </c:dLbl>
            <c:dLbl>
              <c:idx val="11"/>
              <c:spPr>
                <a:solidFill>
                  <a:schemeClr val="lt1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7-9985-493F-962D-FA1E29B6FA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Arkusz1!$A$3:$A$13</c:f>
              <c:strCache>
                <c:ptCount val="11"/>
                <c:pt idx="0">
                  <c:v>Oświata i wychowanie</c:v>
                </c:pt>
                <c:pt idx="1">
                  <c:v>Infrastruktura drogowa</c:v>
                </c:pt>
                <c:pt idx="2">
                  <c:v>Edukacyjna opieka wychowawcza</c:v>
                </c:pt>
                <c:pt idx="3">
                  <c:v>Rodzina, pomoc społeczna</c:v>
                </c:pt>
                <c:pt idx="4">
                  <c:v>Bezpieczeństwo publiczne i ochr. p.poż</c:v>
                </c:pt>
                <c:pt idx="5">
                  <c:v>Gospodarka mieszkaniowa</c:v>
                </c:pt>
                <c:pt idx="6">
                  <c:v>Rolnictwo i łowiectwo</c:v>
                </c:pt>
                <c:pt idx="7">
                  <c:v>Gospodarka komunalna i ochrona środ.</c:v>
                </c:pt>
                <c:pt idx="8">
                  <c:v>Kultura i ochrona dziedzictwa narodowego</c:v>
                </c:pt>
                <c:pt idx="9">
                  <c:v>Administracja publiczna</c:v>
                </c:pt>
                <c:pt idx="10">
                  <c:v>Pozostałe</c:v>
                </c:pt>
              </c:strCache>
            </c:strRef>
          </c:cat>
          <c:val>
            <c:numRef>
              <c:f>Arkusz1!$B$3:$B$13</c:f>
              <c:numCache>
                <c:formatCode>0%</c:formatCode>
                <c:ptCount val="11"/>
                <c:pt idx="0">
                  <c:v>0.27</c:v>
                </c:pt>
                <c:pt idx="1">
                  <c:v>0.04</c:v>
                </c:pt>
                <c:pt idx="2">
                  <c:v>0.01</c:v>
                </c:pt>
                <c:pt idx="3">
                  <c:v>0.31</c:v>
                </c:pt>
                <c:pt idx="4">
                  <c:v>0.03</c:v>
                </c:pt>
                <c:pt idx="5">
                  <c:v>0.01</c:v>
                </c:pt>
                <c:pt idx="6">
                  <c:v>0.02</c:v>
                </c:pt>
                <c:pt idx="7">
                  <c:v>0.19</c:v>
                </c:pt>
                <c:pt idx="8">
                  <c:v>0.05</c:v>
                </c:pt>
                <c:pt idx="9">
                  <c:v>0.06</c:v>
                </c:pt>
                <c:pt idx="1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9985-493F-962D-FA1E29B6FAB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WYDATKI INWESTYCYJNE WG. PODZIAŁU </a:t>
            </a:r>
            <a:r>
              <a:rPr lang="en-US"/>
              <a:t>W 20</a:t>
            </a:r>
            <a:r>
              <a:rPr lang="pl-PL"/>
              <a:t>20</a:t>
            </a:r>
            <a:r>
              <a:rPr lang="pl-PL" baseline="0"/>
              <a:t> </a:t>
            </a:r>
            <a:r>
              <a:rPr lang="en-US"/>
              <a:t>R</a:t>
            </a:r>
            <a:r>
              <a:rPr lang="pl-PL"/>
              <a:t>.</a:t>
            </a:r>
            <a:endParaRPr lang="en-US"/>
          </a:p>
        </c:rich>
      </c:tx>
      <c:layout>
        <c:manualLayout>
          <c:xMode val="edge"/>
          <c:yMode val="edge"/>
          <c:x val="0.1426212742824623"/>
          <c:y val="1.19343036665871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3653606337229275"/>
          <c:y val="0.16018912583148973"/>
          <c:w val="0.32692798958437058"/>
          <c:h val="0.72405529189318285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WYDATKI BUDŻETU GMINY W 2019 R.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619-41AD-BF45-0C6EC4F92F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619-41AD-BF45-0C6EC4F92F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619-41AD-BF45-0C6EC4F92F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619-41AD-BF45-0C6EC4F92F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619-41AD-BF45-0C6EC4F92F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619-41AD-BF45-0C6EC4F92F6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619-41AD-BF45-0C6EC4F92F6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619-41AD-BF45-0C6EC4F92F6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619-41AD-BF45-0C6EC4F92F6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619-41AD-BF45-0C6EC4F92F6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619-41AD-BF45-0C6EC4F92F61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619-41AD-BF45-0C6EC4F92F61}"/>
              </c:ext>
            </c:extLst>
          </c:dPt>
          <c:dLbls>
            <c:dLbl>
              <c:idx val="0"/>
              <c:layout>
                <c:manualLayout>
                  <c:x val="-2.9547554811877466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2619-41AD-BF45-0C6EC4F92F61}"/>
                </c:ext>
              </c:extLst>
            </c:dLbl>
            <c:dLbl>
              <c:idx val="1"/>
              <c:layout>
                <c:manualLayout>
                  <c:x val="2.293797619258118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704519333407164"/>
                      <c:h val="0.123779157049309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619-41AD-BF45-0C6EC4F92F61}"/>
                </c:ext>
              </c:extLst>
            </c:dLbl>
            <c:dLbl>
              <c:idx val="2"/>
              <c:layout>
                <c:manualLayout>
                  <c:x val="-6.1900149738632101E-2"/>
                  <c:y val="-1.1997136300492298E-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81408924794868"/>
                      <c:h val="0.164638602065131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619-41AD-BF45-0C6EC4F92F61}"/>
                </c:ext>
              </c:extLst>
            </c:dLbl>
            <c:dLbl>
              <c:idx val="3"/>
              <c:layout>
                <c:manualLayout>
                  <c:x val="1.4773777405938733E-3"/>
                  <c:y val="-5.9985681502461488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19-41AD-BF45-0C6EC4F92F61}"/>
                </c:ext>
              </c:extLst>
            </c:dLbl>
            <c:dLbl>
              <c:idx val="4"/>
              <c:layout>
                <c:manualLayout>
                  <c:x val="2.1677952243829915E-2"/>
                  <c:y val="3.17712470214455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4223923830462007"/>
                      <c:h val="0.104488188976377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2619-41AD-BF45-0C6EC4F92F61}"/>
                </c:ext>
              </c:extLst>
            </c:dLbl>
            <c:dLbl>
              <c:idx val="11"/>
              <c:spPr>
                <a:solidFill>
                  <a:schemeClr val="lt1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7-2619-41AD-BF45-0C6EC4F92F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Arkusz1!$A$3:$A$9</c:f>
              <c:strCache>
                <c:ptCount val="5"/>
                <c:pt idx="0">
                  <c:v>Środki własne </c:v>
                </c:pt>
                <c:pt idx="1">
                  <c:v>Budżet Powiatu Ostrołęckiego</c:v>
                </c:pt>
                <c:pt idx="2">
                  <c:v>Budżet Województwa Mazowieckiego</c:v>
                </c:pt>
                <c:pt idx="3">
                  <c:v>Środki unijne</c:v>
                </c:pt>
                <c:pt idx="4">
                  <c:v>WFOŚiGW w Warszawie</c:v>
                </c:pt>
              </c:strCache>
            </c:strRef>
          </c:cat>
          <c:val>
            <c:numRef>
              <c:f>Arkusz1!$B$3:$B$9</c:f>
              <c:numCache>
                <c:formatCode>0%</c:formatCode>
                <c:ptCount val="7"/>
                <c:pt idx="0">
                  <c:v>0.50570000000000004</c:v>
                </c:pt>
                <c:pt idx="1">
                  <c:v>8.6999999999999994E-3</c:v>
                </c:pt>
                <c:pt idx="2">
                  <c:v>0.03</c:v>
                </c:pt>
                <c:pt idx="3">
                  <c:v>0.43480000000000002</c:v>
                </c:pt>
                <c:pt idx="4">
                  <c:v>2.0799999999999999E-2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2619-41AD-BF45-0C6EC4F92F6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C644-637B-4761-A605-D064E16D6398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A11-A240-4784-A46A-364DDD4155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042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C644-637B-4761-A605-D064E16D6398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A11-A240-4784-A46A-364DDD4155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0939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C644-637B-4761-A605-D064E16D6398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A11-A240-4784-A46A-364DDD41553A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6662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C644-637B-4761-A605-D064E16D6398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A11-A240-4784-A46A-364DDD4155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5833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C644-637B-4761-A605-D064E16D6398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A11-A240-4784-A46A-364DDD41553A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328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C644-637B-4761-A605-D064E16D6398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A11-A240-4784-A46A-364DDD4155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90154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C644-637B-4761-A605-D064E16D6398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A11-A240-4784-A46A-364DDD4155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2617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C644-637B-4761-A605-D064E16D6398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A11-A240-4784-A46A-364DDD4155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9500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C644-637B-4761-A605-D064E16D6398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A11-A240-4784-A46A-364DDD4155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4225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C644-637B-4761-A605-D064E16D6398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A11-A240-4784-A46A-364DDD4155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992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C644-637B-4761-A605-D064E16D6398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A11-A240-4784-A46A-364DDD4155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7247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C644-637B-4761-A605-D064E16D6398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A11-A240-4784-A46A-364DDD4155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9661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C644-637B-4761-A605-D064E16D6398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A11-A240-4784-A46A-364DDD4155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1119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C644-637B-4761-A605-D064E16D6398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A11-A240-4784-A46A-364DDD4155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34399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C644-637B-4761-A605-D064E16D6398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A11-A240-4784-A46A-364DDD4155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3531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C644-637B-4761-A605-D064E16D6398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A11-A240-4784-A46A-364DDD4155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77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7C644-637B-4761-A605-D064E16D6398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F8AA11-A240-4784-A46A-364DDD4155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062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A0AEFF-7304-4285-AFFF-BD9CC43B13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4000" b="1" u="sng" dirty="0">
                <a:solidFill>
                  <a:srgbClr val="33601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RAPORT O STANIE GMINY – INFORMACJE OGÓLNE</a:t>
            </a:r>
            <a:endParaRPr lang="pl-PL" sz="4000" dirty="0">
              <a:solidFill>
                <a:srgbClr val="336014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7102F35-7A83-4683-9C9D-360D36BDE0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02373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3665C028-264F-449C-B1FF-D7DA010369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4000" b="1" dirty="0">
                <a:solidFill>
                  <a:srgbClr val="33601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REALIZACJA FUNDUSZU SOŁECKIEGO</a:t>
            </a:r>
            <a:endParaRPr lang="pl-PL" sz="4000" dirty="0">
              <a:solidFill>
                <a:srgbClr val="336014"/>
              </a:solidFill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BC96FF4D-D198-457E-8C1C-FD36063C45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5055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028AFA-4032-4497-84DD-49F18F35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000" b="1" dirty="0">
                <a:solidFill>
                  <a:srgbClr val="33601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REALIZACJA FUNDUSZU SOŁECKIEGO</a:t>
            </a:r>
            <a:endParaRPr lang="pl-PL" sz="2000" dirty="0">
              <a:solidFill>
                <a:srgbClr val="336014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0E7CFD-9DD0-44F8-88DC-02752AFB7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naszej gminie funkcjonuje wyodrębniony fundusz sołecki, o którego przeznaczeniu decydują mieszkańcy w trakcie zebrania wiejskiego. W 2020 roku w ramach tego funduszu wykonano 43 zadania na kwotę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481 123,13 zł</a:t>
            </a: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Były to głównie remonty dróg gminnych, odkrzaczanie, ale również remonty świetlic, placów zabaw, oznakowanie nieruchomości, oświetlenie uliczne i inne.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Szczegółowy wykaz działań jest na stronach 15, 16, 17 i 18 raportu.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86669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D9DA60CC-40FC-4E44-BA75-C5D34BEC6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4000" b="1" dirty="0">
                <a:solidFill>
                  <a:srgbClr val="33601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REALIZACJA POLITYK, PROGRAMÓW I STRATEGII</a:t>
            </a:r>
            <a:endParaRPr lang="pl-PL" sz="4000" dirty="0">
              <a:solidFill>
                <a:srgbClr val="336014"/>
              </a:solidFill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E46A0A50-AB6B-4523-A850-A9010B1796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31585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2FEFAF-54E0-4AE9-86F8-5D1D7DFCB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000" b="1" dirty="0">
                <a:solidFill>
                  <a:srgbClr val="33601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REALIZACJA POLITYK, PROGRAMÓW I STRATEGII:</a:t>
            </a:r>
            <a:endParaRPr lang="pl-PL" sz="2000" dirty="0">
              <a:solidFill>
                <a:srgbClr val="33601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9CB215-7CC2-4D5F-B68F-1CFC80599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gospodarka wodno-ściekowa, czyli budowa wodociągów i kanalizacji  w aglomeracji i poza aglomeracją (str. 19 i 26, 27 raportu)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działania gminy w zakresie wsparcia mieszkańców w utylizacji wyrobów azbestowych oraz odbiorze innych odpadów,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 ramach gospodarowania mieszkaniowym zasobem gminy dokonano remontów ogrodzeń i  pomieszczeń w budynkach komunalnych,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uchwałą rady miejskiej został przyjęty Program Ochrony Środowiska dla Gminy Myszyniec na lata 2020 – 2023, oraz Program Ograniczania Niskiej Emisji,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 ramach Programu opieki nad zwierzętami bezdomnymi umieszczono  w schronisku 23 psy oraz udzielono pomocy 3 psom,</a:t>
            </a:r>
          </a:p>
        </p:txBody>
      </p:sp>
    </p:spTree>
    <p:extLst>
      <p:ext uri="{BB962C8B-B14F-4D97-AF65-F5344CB8AC3E}">
        <p14:creationId xmlns:p14="http://schemas.microsoft.com/office/powerpoint/2010/main" val="3153710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38CDB2-4B52-4B50-B27E-59EF153B9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1" dirty="0">
                <a:solidFill>
                  <a:srgbClr val="33601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REALIZACJA POLITYK, PROGRAMÓW I STRATEGII:</a:t>
            </a:r>
            <a:endParaRPr lang="pl-PL" sz="2000" dirty="0">
              <a:solidFill>
                <a:srgbClr val="336014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33D138-7516-4FF1-9BE5-B46380D04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 ramach Strategii rozwiązywania problemów społecznych: wypłacano zasiłki rodzinne i pielęgnacyjne, świadczenia pielęgnacyjne, świadczenia wychowawcze, realizowano Rządowy program „Dobry Start”, został utworzony Klub Senior+, funkcjonują dwie placówki wsparcia dziennego,  w gminie funkcjonuje Środowiskowy Dom Pomocy Społecznej,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 ramach Gminnego programu wspierania rodziny: zatrudniony asystent rodziny, świadczenia  w  formie posiłku, wypłacano zasiłki celowe, stałe lub okresowe; wsparcie materialne w postaci stypendium socjalnego; Karta Dużej Rodziny, czy Opieka </a:t>
            </a:r>
            <a:r>
              <a:rPr lang="pl-PL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wytchnieniowa</a:t>
            </a: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 ramach Programu profilaktyki i rozwiązywania problemów alkoholowych oraz Przeciwdziałania Narkomanii realizowane były programy edukacyjne  i promocji zdrowia, w  punktach konsultacyjnych udzielano porad dla osób uzależnionych, współuzależnionych i ofiar przemocy i inne działania, które szczegółowo opisane są w raporcie,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 ramach Programu współpracy Gminy Myszyniec z organizacjami pozarządowymi: przeprowadzono 4 otwarte konkursy ofert z zakresu wspierania i upowszechniania kultury fizycznej i edukacyjnej opieki wychowawczej. </a:t>
            </a:r>
          </a:p>
          <a:p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6136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08F363-78EC-4898-B3E8-66E32C00E4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4000" b="1" dirty="0">
                <a:solidFill>
                  <a:srgbClr val="33601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REALIZACJA UCHWAŁ RADY MIEJSKIEJ</a:t>
            </a:r>
            <a:endParaRPr lang="pl-PL" sz="4000" dirty="0">
              <a:solidFill>
                <a:srgbClr val="336014"/>
              </a:solidFill>
            </a:endParaRPr>
          </a:p>
        </p:txBody>
      </p:sp>
      <p:sp>
        <p:nvSpPr>
          <p:cNvPr id="4" name="Podtytuł 3">
            <a:extLst>
              <a:ext uri="{FF2B5EF4-FFF2-40B4-BE49-F238E27FC236}">
                <a16:creationId xmlns:a16="http://schemas.microsoft.com/office/drawing/2014/main" id="{9267C565-E2B8-4D8C-B879-1940FDA5E5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4684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9085B9-9E96-4330-B534-BE3F7F5A3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1" dirty="0">
                <a:solidFill>
                  <a:srgbClr val="33601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 REALIZACJA UCHWAŁ RADY MIEJSKIEJ</a:t>
            </a:r>
            <a:endParaRPr lang="pl-PL" sz="2000" dirty="0">
              <a:solidFill>
                <a:srgbClr val="336014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53DD0-8FF8-4B28-88FF-208C5F014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2020 roku Rada Miejska obradowała na 8 sesjach i podjęła 90 uchwał. Większość dotyczyła spraw  z zakresu budżetu gminy, infrastruktury, gospodarowania mieniem komunalnym, spraw związanych  z oświatą i ochroną środowiska. Podjęte przez Radę Miejską uchwały Burmistrz Myszyńca zgodnie  z ustawą o samorządzie gminnym przekazała w nieprzekraczalnym terminie do organów nadzoru, jakimi są: w zakresie zgodności  z prawem - Wojewoda Mazowiecki, a w zakresie spraw finansowych – Regionalna Izba Obrachunkowa. Szczegółowy wykaz uchwał jest na stronie od 47 do 53 raportu.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9189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C73929-6030-4DDA-AFE1-8B5524E7E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1" dirty="0">
                <a:solidFill>
                  <a:srgbClr val="33601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WSPÓŁPRACA Z INNYMI SPOŁECZNOŚCIAMI SAMORZĄDOWYMI</a:t>
            </a:r>
            <a:endParaRPr lang="pl-PL" sz="2000" dirty="0">
              <a:solidFill>
                <a:srgbClr val="3360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D96BB1-7550-4497-A1C5-BA1F81866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Gmina Myszyniec w 2020 roku współpracowała z samorządem wojewódzkim  i powiatowym, Komendą Wojewódzką Policji w Radomiu, Komisariat Policji  w Myszyńcu, Ochotniczymi Strażami Pożarnymi, Państwową Strażą Pożarną, Spółdzielnią Socjalną „Myszynianka”, Stowarzyszeniem Lokalna Grupa Działania „</a:t>
            </a:r>
            <a:r>
              <a:rPr lang="pl-PL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Kurpsie</a:t>
            </a: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Razem”, Związkiem Kurpiów, Kurpiowską Organizacją Turystyczną i innymi.</a:t>
            </a:r>
          </a:p>
          <a:p>
            <a:pPr marL="0" indent="0" algn="just">
              <a:buNone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9354190-0B7C-4ED5-905F-6B4092329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912" y="4882144"/>
            <a:ext cx="1623940" cy="974364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4477D072-45E6-478E-BF5C-70EE836A2D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271" y="4793390"/>
            <a:ext cx="1250414" cy="1247972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17D16FE4-D785-4B7A-B402-FDB2BD4BBC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211" y="4697291"/>
            <a:ext cx="1129020" cy="1344071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4E572504-78FD-4559-B11B-2F28ED41DA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99" y="4793390"/>
            <a:ext cx="1252461" cy="1247972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C7721CB1-73D9-4C98-9254-2CCF1E1514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752" y="4528434"/>
            <a:ext cx="1816971" cy="689739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673307C-E315-4975-876E-82A617851F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657" y="5369326"/>
            <a:ext cx="1291675" cy="61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5319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6E5C2499-4F78-4D10-977E-622FA6E078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4000" b="1" dirty="0">
                <a:solidFill>
                  <a:srgbClr val="33601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OŚWIATA, KULTURA, </a:t>
            </a:r>
            <a:br>
              <a:rPr lang="pl-PL" sz="4000" b="1" dirty="0">
                <a:solidFill>
                  <a:srgbClr val="33601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4000" b="1" dirty="0">
                <a:solidFill>
                  <a:srgbClr val="33601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SPORT I REKREACJA</a:t>
            </a:r>
            <a:endParaRPr lang="pl-PL" sz="4000" dirty="0">
              <a:solidFill>
                <a:srgbClr val="336014"/>
              </a:solidFill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38F0FFB4-9FD6-4FCF-8108-0A377FA818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5740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2338CD-FAFB-4CFD-BC41-D2D8E2BEB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1" dirty="0">
                <a:solidFill>
                  <a:srgbClr val="33601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OŚWIATA, KULTURA, SPORT I REKREACJA</a:t>
            </a:r>
            <a:endParaRPr lang="pl-PL" sz="2000" dirty="0">
              <a:solidFill>
                <a:srgbClr val="336014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A9B9E6-B5C1-48B2-8EA2-660CCC145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6181"/>
            <a:ext cx="8596668" cy="51324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Koszty funkcjonowania oświaty w 2020 roku: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Dochody: 11 486 145,47 zł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Subwencja oświatowa: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10 983 044,00 zł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placówki publiczne, prowadzone przez Gminę: </a:t>
            </a:r>
            <a:r>
              <a:rPr lang="pl-PL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10 354 785,18 zł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placówki prowadzone przez inne organy: </a:t>
            </a:r>
            <a:r>
              <a:rPr lang="pl-PL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628 258,82 zł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Dotacje: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503 101,47 zł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placówki publiczne prowadzone przez Gminę: </a:t>
            </a:r>
            <a:r>
              <a:rPr lang="pl-PL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497 128,90 zł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placówki prowadzone przez inne organy: </a:t>
            </a:r>
            <a:r>
              <a:rPr lang="pl-PL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5 972,57 zł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Wydatki: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16 935 429,27 zł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Placówki publiczne, prowadzone przez Gminę: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14 176 196,81 zł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Gminna Administracja Placówek Oświatowych ( utrzymanie i dowozy dzieci):       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989 170,49 zł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Placówki, prowadzone przez inne organy: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1 770 061,97 zł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Podsumowanie: środki finansowe z budżetu Gminy przeznaczone na funkcjonowanie placówek publicznych – 3 324 282,73 zł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4692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B01C402A-F8FE-48BC-97B8-61E1926480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4000" b="1" dirty="0">
                <a:solidFill>
                  <a:srgbClr val="33601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WYKONANIE BUDŻETU GMINY MYSZYNIEC</a:t>
            </a:r>
            <a:endParaRPr lang="pl-PL" sz="4000" dirty="0">
              <a:solidFill>
                <a:srgbClr val="336014"/>
              </a:solidFill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7787418A-C87D-4DB8-9CF8-D40AB5F468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30640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116A15-C1AF-443E-B75C-56FD0E3F4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1" dirty="0">
                <a:solidFill>
                  <a:srgbClr val="33601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OŚWIATA, KULTURA, SPORT I REKREACJA</a:t>
            </a:r>
            <a:endParaRPr lang="pl-PL" sz="2000" dirty="0">
              <a:solidFill>
                <a:srgbClr val="336014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506C92-1584-4D28-B7E8-C7D1514BE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Zadania Gminy Myszyniec w zakresie kultury i dziedzictwa narodowego  w 2020 roku realizowane były przez jednostki organizacyjne gminy: Regionalne Centrum Kultury Kurpiowskiej im. Ks. Władysława Skierkowskiego i Miejsko – Gminną bibliotekę Publiczną im. Ks. Władysława Skierkowskiego. </a:t>
            </a:r>
            <a:endParaRPr lang="pl-PL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Były to imprezy własne jak również współorganizowane z innymi instytucjami, wydarzenia plenerowe, wystawy, warsztaty, konkursy (plastyczne, czytelnicze, recytatorskie), publikacje, spotkania autorskie oraz działania on-line.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Wszystkie działania i imprezy zostały opisane na stronach raportu.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związku z pandemią zostały odwołane lub zawieszone następujące imprezy: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Konkurs „Pisanka i Palma Kurpiowska”,</a:t>
            </a:r>
            <a:endParaRPr lang="pl-PL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Wystawa prac pokonkursowych „Palma i pisanka kurpiowska”,</a:t>
            </a:r>
            <a:endParaRPr lang="pl-PL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Konkurs twórczości ludowej dla dzieci i młodzieży „Ocalić od zapomnienia”,</a:t>
            </a:r>
            <a:endParaRPr lang="pl-PL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3957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4DC0D9-E9FB-4674-96D2-1FBF7CA3A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1" dirty="0">
                <a:solidFill>
                  <a:srgbClr val="33601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OŚWIATA, KULTURA, SPORT I REKREACJA</a:t>
            </a:r>
            <a:endParaRPr lang="pl-PL" sz="2000" dirty="0">
              <a:solidFill>
                <a:srgbClr val="336014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AA5649-FFA1-4CEC-AE05-6DB83D399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„Wielkanocny kiermasz sztuki ludowej”,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„XXV Noc Sobótkowa”,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„43. Miodobranie Kurpiowskie”,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„Rajd Szlakami Barci Kurpiowskich”,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„XIV Spotkania na Kopańskim Moście”,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Wigilia dla grup i zespołów działających przy RCKK</a:t>
            </a: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194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44E953-811B-4168-A1AB-84177E0C3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1" dirty="0">
                <a:solidFill>
                  <a:srgbClr val="33601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OŚWIATA, KULTURA, SPORT I REKREACJA</a:t>
            </a:r>
            <a:endParaRPr lang="pl-PL" sz="2000" dirty="0">
              <a:solidFill>
                <a:srgbClr val="336014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85796E-18F1-4C5B-BF37-4F813D5E1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terenie gminy w 2020 roku funkcjonowały trzy kluby sportowe. Dwa piłkarskie podzielone na grupy wiekowe a jeden klub lekkoatletyczny. Łącznie uczęszczało na zajęcia sportowe 155 osób. Funkcjonowanie klubów opierało się w głównej mierze na otrzymanych z budżetu gminy środkach finansowych w ramach otwartych konkursów ofert z Programu Współpracy Gminy Myszyniec z  Organizacjami Pozarządowymi.</a:t>
            </a:r>
          </a:p>
          <a:p>
            <a:pPr marL="0" indent="0" algn="just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  <a:buNone/>
            </a:pPr>
            <a:r>
              <a:rPr lang="pl-PL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Gmina Myszyniec posiada 14 placów zabaw, 28 obiektów sportowych i rekreacyjnych  oraz 2 ścieżki edukacyjne. Aktywność sportowa w  siłowni przy stadionie prowadzona była w reżimie sanitarnym.</a:t>
            </a:r>
            <a:endParaRPr lang="pl-PL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1682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3D0FB717-3909-4840-BC67-4CD58A731E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4000" b="1" dirty="0">
                <a:solidFill>
                  <a:srgbClr val="33601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PODSUMOWANIE</a:t>
            </a:r>
            <a:endParaRPr lang="pl-PL" sz="4000" dirty="0">
              <a:solidFill>
                <a:srgbClr val="336014"/>
              </a:solidFill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2C0D85D2-5DAC-4A58-91C9-743710C77F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9577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FE7367-88C5-4230-80DE-E35DC9C77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1" dirty="0">
                <a:solidFill>
                  <a:srgbClr val="33601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PODSUMOWANIE</a:t>
            </a:r>
            <a:endParaRPr lang="pl-PL" sz="2000" dirty="0">
              <a:solidFill>
                <a:srgbClr val="336014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1472D9-1714-4D06-BCF7-0FF7214B4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algn="just">
              <a:buNone/>
            </a:pPr>
            <a:r>
              <a:rPr lang="pl-PL" sz="1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Rok 2020 był rokiem trudnym ze względu na ogłoszoną pandemię </a:t>
            </a:r>
            <a:r>
              <a:rPr lang="pl-PL" sz="16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koronawirusa</a:t>
            </a:r>
            <a:r>
              <a:rPr lang="pl-PL" sz="1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Od marca z niewielkimi przerwami nie funkcjonowały w sposób stacjonarny szkoły, przedszkole, zamknięte były obiekty sportowe oraz instytucje kultury: RCKK i Biblioteka. W 2020 roku praktycznie wszystkie większe imprezy gminne zostały odwołane, a harmonogram mocno przeorganizowany.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pl-PL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pl-PL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Pomimo konieczności wprowadzenia zmian w organizacji pracy Urzędu, obsługa interesantów odbywała się na bieżąco, z zachowaniem środków ostrożności. Sytuacja pandemiczna przyspieszyła decyzję o powstaniu Punktu Obsługi Mieszkańców zlokalizowanego na parterze budynku, który miał zwiększyć dostępność w załatwianiu spraw. Każdy zainteresowany mieszkaniec mógł również kontaktować się telefonicznie, mailowo oraz osobiście z pracownikami Urzędu, w tym również z Burmistrz Myszyńca. </a:t>
            </a:r>
            <a:endParaRPr lang="pl-PL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pl-PL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Mimo licznych obostrzeń spowodowanych pandemią był to jednak rok pracowity. Zrealizowanych zostało wiele inwestycji na kwotę ponad 18 mln zł, bezpośrednio przekładających się na życie mieszkańców. Realizacja polityk, programów i  strategii odbywała się w większości  zgodnie z planem. Uzyskany został również wysoki wynik w dochodach własnych budżetu gminy w kwocie ponad 12,5 mln zł.</a:t>
            </a:r>
            <a:endParaRPr lang="pl-PL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747799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52C3F6E-CD08-43A8-A1AA-546697F3D8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4000" dirty="0">
                <a:solidFill>
                  <a:srgbClr val="336014"/>
                </a:solidFill>
              </a:rPr>
              <a:t>DZIĘKUJĘ ZA UWAGĘ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C8A1077E-206A-4E19-A2D9-C4F128DFB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503116"/>
            <a:ext cx="7766936" cy="1096899"/>
          </a:xfrm>
        </p:spPr>
        <p:txBody>
          <a:bodyPr/>
          <a:lstStyle/>
          <a:p>
            <a:r>
              <a:rPr lang="pl-PL" dirty="0"/>
              <a:t>BURMISTRZ MYSZYŃCA</a:t>
            </a:r>
          </a:p>
          <a:p>
            <a:r>
              <a:rPr lang="pl-PL" dirty="0"/>
              <a:t>ELŻBIETA ABRAMCZYK</a:t>
            </a:r>
          </a:p>
        </p:txBody>
      </p:sp>
    </p:spTree>
    <p:extLst>
      <p:ext uri="{BB962C8B-B14F-4D97-AF65-F5344CB8AC3E}">
        <p14:creationId xmlns:p14="http://schemas.microsoft.com/office/powerpoint/2010/main" val="2373341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A1EFB2-61EB-4897-968C-B02DEACBC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dirty="0">
                <a:solidFill>
                  <a:srgbClr val="3360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WYKONANIE BUDŻETU GMINY MYSZYNIEC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FAEEB4-C4B0-46EB-AD30-E661A4B8F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6803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Realizacja budżetu Gminy Myszyniec za 2020 rok przebiegała na podstawie uchwalonego budżetu gminy na 2020 rok - Uchwałą Nr X/123/19 Rady Miejskiej w Myszyńcu z dnia 27 grudnia 2019 roku, z uwzględnieniem wszelkich zmian budżetowych wprowadzonych w tym okresie Uchwałami Rady Miejskiej  i Zarządzeniami Burmistrza Myszyńca. 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Dochody budżetowe zostały osiągnięte na łączną kwotę  – </a:t>
            </a:r>
            <a:r>
              <a:rPr lang="pl-PL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73.909.247,73 zł</a:t>
            </a:r>
            <a:r>
              <a:rPr lang="pl-PL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 </a:t>
            </a:r>
            <a:r>
              <a:rPr lang="pl-PL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stanowi 98%,</a:t>
            </a:r>
            <a:r>
              <a:rPr lang="pl-PL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względem  planu rocznego – po zmianach,  wynoszącego kwotę – </a:t>
            </a:r>
            <a:r>
              <a:rPr lang="pl-PL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75.092.394,20 zł</a:t>
            </a:r>
            <a:r>
              <a:rPr lang="pl-PL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Wydatki budżetowe wykonano na kwotę – </a:t>
            </a:r>
            <a:r>
              <a:rPr lang="pl-PL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69.411.001,22 zł</a:t>
            </a:r>
            <a:r>
              <a:rPr lang="pl-PL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 </a:t>
            </a:r>
            <a:r>
              <a:rPr lang="pl-PL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stanowi 92 %</a:t>
            </a:r>
            <a:r>
              <a:rPr lang="pl-PL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planu, w kwocie </a:t>
            </a:r>
            <a:r>
              <a:rPr lang="pl-PL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75.491.774,84 zł</a:t>
            </a:r>
            <a:r>
              <a:rPr lang="pl-PL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 tego zrealizowano:</a:t>
            </a:r>
          </a:p>
          <a:p>
            <a:pPr marL="180340" indent="-180340" algn="just">
              <a:lnSpc>
                <a:spcPct val="115000"/>
              </a:lnSpc>
              <a:spcAft>
                <a:spcPts val="800"/>
              </a:spcAft>
            </a:pPr>
            <a:r>
              <a:rPr lang="pl-PL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zadania bieżące, na kwotę – </a:t>
            </a:r>
            <a:r>
              <a:rPr lang="pl-PL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50.937.763,28 zł</a:t>
            </a:r>
            <a:r>
              <a:rPr lang="pl-PL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tj. </a:t>
            </a:r>
            <a:r>
              <a:rPr lang="pl-PL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92%</a:t>
            </a:r>
            <a:r>
              <a:rPr lang="pl-PL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planu rocznego (</a:t>
            </a:r>
            <a:r>
              <a:rPr lang="pl-PL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54.799.611,42 zł</a:t>
            </a:r>
            <a:r>
              <a:rPr lang="pl-PL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</a:p>
          <a:p>
            <a:pPr marL="180340" indent="-180340" algn="just">
              <a:lnSpc>
                <a:spcPct val="115000"/>
              </a:lnSpc>
              <a:spcAft>
                <a:spcPts val="800"/>
              </a:spcAft>
            </a:pPr>
            <a:r>
              <a:rPr lang="pl-PL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wydatki inwestycyjne, na kwotę – </a:t>
            </a:r>
            <a:r>
              <a:rPr lang="pl-PL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18.473.237,94 zł</a:t>
            </a:r>
            <a:r>
              <a:rPr lang="pl-PL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stanowiącą 89% planu rocznego (</a:t>
            </a:r>
            <a:r>
              <a:rPr lang="pl-PL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20.692.163,42 zł</a:t>
            </a:r>
            <a:r>
              <a:rPr lang="pl-PL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Według stanu na dzień 31 grudnia 2020 roku, Gmina posiada zobowiązanie </a:t>
            </a:r>
            <a:br>
              <a:rPr lang="pl-PL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tytułu pożyczki z </a:t>
            </a:r>
            <a:r>
              <a:rPr lang="pl-PL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WFOŚiGW</a:t>
            </a:r>
            <a:r>
              <a:rPr lang="pl-PL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 kwocie: </a:t>
            </a:r>
            <a:r>
              <a:rPr lang="pl-PL" sz="2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384.596,66 zł</a:t>
            </a:r>
            <a:r>
              <a:rPr lang="pl-PL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2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6313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1A22B1-CD86-4DBD-B37B-DC2299198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312" cy="766916"/>
          </a:xfrm>
        </p:spPr>
        <p:txBody>
          <a:bodyPr>
            <a:noAutofit/>
          </a:bodyPr>
          <a:lstStyle/>
          <a:p>
            <a:pPr algn="ctr"/>
            <a:r>
              <a:rPr lang="pl-PL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Poniższy wykres przedstawia strukturę dochodów budżetu Gminy Myszyniec w 2020 r. w ujęciu procentowym</a:t>
            </a:r>
            <a:r>
              <a:rPr lang="pl-PL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l-PL" sz="1600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124370FF-F25F-4BD9-BEA9-39DD7F99CC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693223"/>
              </p:ext>
            </p:extLst>
          </p:nvPr>
        </p:nvGraphicFramePr>
        <p:xfrm>
          <a:off x="677334" y="1488281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ole tekstowe 7">
            <a:extLst>
              <a:ext uri="{FF2B5EF4-FFF2-40B4-BE49-F238E27FC236}">
                <a16:creationId xmlns:a16="http://schemas.microsoft.com/office/drawing/2014/main" id="{734F5240-45CF-460B-9B7B-0116069C3E9B}"/>
              </a:ext>
            </a:extLst>
          </p:cNvPr>
          <p:cNvSpPr txBox="1"/>
          <p:nvPr/>
        </p:nvSpPr>
        <p:spPr>
          <a:xfrm>
            <a:off x="677334" y="5481482"/>
            <a:ext cx="8735114" cy="923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Dochody budżetu Gminy Myszyniec zostały osiągnięte w kwocie: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73.909.247,73 zł</a:t>
            </a: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Na wysoki wynik uzyskanych dochodów miały wpływ dochody własne w kwocie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12.596.855,04 zł</a:t>
            </a: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tj.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104%</a:t>
            </a: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planu, w  strukturze dochodów –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17,04%.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5534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1103A4-FF13-4D82-A21E-F5D4B8EB3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Poniższy wykres przedstawia strukturę wydatków budżetu Gminy Myszyniec za 2020 rok </a:t>
            </a:r>
            <a:r>
              <a:rPr lang="pl-PL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 </a:t>
            </a:r>
            <a:r>
              <a:rPr lang="pl-PL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ujęciu procentowym: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B2693DA-80CA-4AEC-BAAE-59E28C5DB0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799015"/>
              </p:ext>
            </p:extLst>
          </p:nvPr>
        </p:nvGraphicFramePr>
        <p:xfrm>
          <a:off x="676976" y="1431065"/>
          <a:ext cx="8596312" cy="3995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19416838-A5D9-49D4-BFB6-057F82597A46}"/>
              </a:ext>
            </a:extLst>
          </p:cNvPr>
          <p:cNvSpPr txBox="1"/>
          <p:nvPr/>
        </p:nvSpPr>
        <p:spPr>
          <a:xfrm>
            <a:off x="676977" y="5539747"/>
            <a:ext cx="8596311" cy="1270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Wydatki budżetu Gminy Myszyniec wykonano na kwotę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69.411.001,22 zł</a:t>
            </a: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 tego zrealizowano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92%</a:t>
            </a: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wydatków bieżących oraz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89%</a:t>
            </a: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wydatków inwestycyjnych.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Pozyskane środki finansowe na zadania inwestycyjne wynoszą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9 131 522,64 zł</a:t>
            </a: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 stanowi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49,43%</a:t>
            </a: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wszystkich wydatków na inwestycje w 2020 roku.</a:t>
            </a:r>
          </a:p>
        </p:txBody>
      </p:sp>
    </p:spTree>
    <p:extLst>
      <p:ext uri="{BB962C8B-B14F-4D97-AF65-F5344CB8AC3E}">
        <p14:creationId xmlns:p14="http://schemas.microsoft.com/office/powerpoint/2010/main" val="4235375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6027E96B-753F-4983-AD1B-5B11CAA1B6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4000" b="1" dirty="0">
                <a:solidFill>
                  <a:srgbClr val="33601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WYKONANIE WYDATKÓW INWESTYCYJNYCH:</a:t>
            </a:r>
            <a:endParaRPr lang="pl-PL" sz="4000" dirty="0">
              <a:solidFill>
                <a:srgbClr val="3360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C8648C1E-CF7F-49A8-B597-1B10EC477C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5683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1E31CE-D47D-45B8-87A1-CEC4992B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dirty="0">
                <a:solidFill>
                  <a:srgbClr val="3360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WYKONANIE WYDATKÓW INWESTYCYJNYCH: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0957EE-89D7-42CD-A386-C4C38A1AC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8781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Wydatki inwestycyjne zrealizowano na kwotę </a:t>
            </a:r>
            <a:r>
              <a:rPr lang="pl-PL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18.473.237,94 zł</a:t>
            </a: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 w strukturze wykonanych wydatków wynosi </a:t>
            </a:r>
            <a:r>
              <a:rPr lang="pl-PL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26,61 %</a:t>
            </a: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Wykonano 42 zadania inwestycyjne. Najważniejsze z nich to: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modernizacja drogi transportu rolniczego w miejscowości  Pełty i Wykrot,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przebudowa drogi gminnej Wydmusy – Wykrot (przez Lipniak),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budowa drogi żwirowej w miejscowości Zalesie,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przebudowa ulicy Kolejowej w Myszyńcu,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remont drogi dojazdowej do Punktu Selektywnej Zbiórki Odpadów Komunalnych w Myszyńcu,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przebudowa części budynku remizo – świetlicy OSP w Wykrocie,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rozbudowa, przebudowa oraz remont i adaptacja bloku żywieniowego w budynku Szkoły Podstawowej w Myszyńcu,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0676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01A62A50-EFE8-461B-960B-82802B66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dirty="0">
                <a:solidFill>
                  <a:srgbClr val="3360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WYKONANIE WYDATKÓW INWESTYCYJNYCH: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77424-AD42-40C8-B100-F5DFB2CAB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zagospodarowanie terenu przy Szkole Podstawowej w </a:t>
            </a:r>
            <a:r>
              <a:rPr lang="pl-PL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Wolkowych</a:t>
            </a: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poprawa gospodarki wodno-ściekowej w aglomeracji Myszyniec,</a:t>
            </a:r>
            <a:endParaRPr lang="pl-PL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ograniczenie emisji zanieczyszczeń powietrza poprzez wymianę urządzeń grzewczych na terenie Gminy Myszyniec,</a:t>
            </a:r>
            <a:endParaRPr lang="pl-PL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wzrost udziału odnawialnych źródeł energii w ogólnej produkcji energii na terenie gminy,</a:t>
            </a:r>
            <a:endParaRPr lang="pl-PL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budowa oświetlenia ulicznego na terenie gminy,</a:t>
            </a:r>
            <a:endParaRPr lang="pl-PL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ochrona dziedzictwa kulturowego poprzez renowację Bazyliki Mniejszej oraz XVIII-wiecznej dzwonnicy w Myszyńcu wraz z zagospodarowaniem terenu. </a:t>
            </a:r>
            <a:endParaRPr lang="pl-PL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Były również dotacje, finansowanie dokumentacji projektów dróg i inne, które szczegółowo opisano w  Raporcie o Stanie Gminy (strona 9, 10, 11, 12, 13).</a:t>
            </a:r>
            <a:endParaRPr lang="pl-PL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32582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6DDA2D-D9D5-4FE1-9D90-2E656779A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dirty="0">
                <a:solidFill>
                  <a:srgbClr val="3360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WYKONANIE WYDATKÓW INWESTYCYJNYCH: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8E678F2-A404-4B60-9132-44ECFA3F05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898349"/>
              </p:ext>
            </p:extLst>
          </p:nvPr>
        </p:nvGraphicFramePr>
        <p:xfrm>
          <a:off x="677690" y="1930400"/>
          <a:ext cx="8596312" cy="4078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4258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</TotalTime>
  <Words>1760</Words>
  <Application>Microsoft Office PowerPoint</Application>
  <PresentationFormat>Panoramiczny</PresentationFormat>
  <Paragraphs>123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2" baseType="lpstr">
      <vt:lpstr>Arial</vt:lpstr>
      <vt:lpstr>Calibri</vt:lpstr>
      <vt:lpstr>Symbol</vt:lpstr>
      <vt:lpstr>Times New Roman</vt:lpstr>
      <vt:lpstr>Trebuchet MS</vt:lpstr>
      <vt:lpstr>Wingdings 3</vt:lpstr>
      <vt:lpstr>Faseta</vt:lpstr>
      <vt:lpstr>RAPORT O STANIE GMINY – INFORMACJE OGÓLNE</vt:lpstr>
      <vt:lpstr>WYKONANIE BUDŻETU GMINY MYSZYNIEC</vt:lpstr>
      <vt:lpstr>1. WYKONANIE BUDŻETU GMINY MYSZYNIEC</vt:lpstr>
      <vt:lpstr>Poniższy wykres przedstawia strukturę dochodów budżetu Gminy Myszyniec w 2020 r. w ujęciu procentowym:</vt:lpstr>
      <vt:lpstr>Poniższy wykres przedstawia strukturę wydatków budżetu Gminy Myszyniec za 2020 rok w  ujęciu procentowym: </vt:lpstr>
      <vt:lpstr>WYKONANIE WYDATKÓW INWESTYCYJNYCH:</vt:lpstr>
      <vt:lpstr>2. WYKONANIE WYDATKÓW INWESTYCYJNYCH:</vt:lpstr>
      <vt:lpstr>2. WYKONANIE WYDATKÓW INWESTYCYJNYCH:</vt:lpstr>
      <vt:lpstr>2. WYKONANIE WYDATKÓW INWESTYCYJNYCH:</vt:lpstr>
      <vt:lpstr>REALIZACJA FUNDUSZU SOŁECKIEGO</vt:lpstr>
      <vt:lpstr>3. REALIZACJA FUNDUSZU SOŁECKIEGO</vt:lpstr>
      <vt:lpstr>REALIZACJA POLITYK, PROGRAMÓW I STRATEGII</vt:lpstr>
      <vt:lpstr>4. REALIZACJA POLITYK, PROGRAMÓW I STRATEGII:</vt:lpstr>
      <vt:lpstr>4. REALIZACJA POLITYK, PROGRAMÓW I STRATEGII:</vt:lpstr>
      <vt:lpstr>REALIZACJA UCHWAŁ RADY MIEJSKIEJ</vt:lpstr>
      <vt:lpstr>5. REALIZACJA UCHWAŁ RADY MIEJSKIEJ</vt:lpstr>
      <vt:lpstr>5. WSPÓŁPRACA Z INNYMI SPOŁECZNOŚCIAMI SAMORZĄDOWYMI</vt:lpstr>
      <vt:lpstr>OŚWIATA, KULTURA,  SPORT I REKREACJA</vt:lpstr>
      <vt:lpstr>6. OŚWIATA, KULTURA, SPORT I REKREACJA</vt:lpstr>
      <vt:lpstr>6. OŚWIATA, KULTURA, SPORT I REKREACJA</vt:lpstr>
      <vt:lpstr>6. OŚWIATA, KULTURA, SPORT I REKREACJA</vt:lpstr>
      <vt:lpstr>6. OŚWIATA, KULTURA, SPORT I REKREACJA</vt:lpstr>
      <vt:lpstr>PODSUMOWANIE</vt:lpstr>
      <vt:lpstr>PODSUMOWANIE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 O STANIE GMINY – INFORMACJE OGÓLNE</dc:title>
  <dc:creator>Dariusz Kobus</dc:creator>
  <cp:lastModifiedBy>Dariusz Kobus</cp:lastModifiedBy>
  <cp:revision>20</cp:revision>
  <dcterms:created xsi:type="dcterms:W3CDTF">2021-06-28T05:51:50Z</dcterms:created>
  <dcterms:modified xsi:type="dcterms:W3CDTF">2021-06-29T08:53:52Z</dcterms:modified>
</cp:coreProperties>
</file>