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23" r:id="rId3"/>
    <p:sldId id="322" r:id="rId4"/>
    <p:sldId id="301" r:id="rId5"/>
    <p:sldId id="324" r:id="rId6"/>
    <p:sldId id="302" r:id="rId7"/>
    <p:sldId id="314" r:id="rId8"/>
    <p:sldId id="303" r:id="rId9"/>
    <p:sldId id="316" r:id="rId10"/>
    <p:sldId id="313" r:id="rId11"/>
    <p:sldId id="300" r:id="rId12"/>
    <p:sldId id="315" r:id="rId13"/>
    <p:sldId id="306" r:id="rId14"/>
    <p:sldId id="317" r:id="rId15"/>
    <p:sldId id="311" r:id="rId16"/>
    <p:sldId id="321" r:id="rId17"/>
    <p:sldId id="305" r:id="rId18"/>
    <p:sldId id="312" r:id="rId19"/>
    <p:sldId id="318" r:id="rId20"/>
    <p:sldId id="319" r:id="rId21"/>
    <p:sldId id="320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in" initials="M" lastIdx="1" clrIdx="0">
    <p:extLst>
      <p:ext uri="{19B8F6BF-5375-455C-9EA6-DF929625EA0E}">
        <p15:presenceInfo xmlns:p15="http://schemas.microsoft.com/office/powerpoint/2012/main" userId="Marc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7FFF"/>
    <a:srgbClr val="F7E289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86" autoAdjust="0"/>
  </p:normalViewPr>
  <p:slideViewPr>
    <p:cSldViewPr>
      <p:cViewPr varScale="1">
        <p:scale>
          <a:sx n="84" d="100"/>
          <a:sy n="84" d="100"/>
        </p:scale>
        <p:origin x="143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4B986D-645E-41E0-99CF-DBBFF2BA43C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5F682CE-0B8F-46B9-BC4D-528CAE875279}">
      <dgm:prSet phldrT="[Tekst]" custT="1"/>
      <dgm:spPr/>
      <dgm:t>
        <a:bodyPr/>
        <a:lstStyle/>
        <a:p>
          <a:r>
            <a:rPr lang="pl-PL" sz="1600" dirty="0" smtClean="0"/>
            <a:t>MOŻE UZYSKAĆ ZWOLNIENIE PODATKOWE W WYSOKOŚCI 1,8 MLN PLN (niezapłacony podatek CIT/PIT do wykorzystania w trakcie 12 lat)</a:t>
          </a:r>
          <a:endParaRPr lang="pl-PL" sz="1600" dirty="0"/>
        </a:p>
      </dgm:t>
    </dgm:pt>
    <dgm:pt modelId="{B23255BC-02AC-47F5-942A-C0E4237D5637}" type="parTrans" cxnId="{5FCB82CD-76CA-4E6C-A575-64758306BA86}">
      <dgm:prSet/>
      <dgm:spPr/>
      <dgm:t>
        <a:bodyPr/>
        <a:lstStyle/>
        <a:p>
          <a:endParaRPr lang="pl-PL"/>
        </a:p>
      </dgm:t>
    </dgm:pt>
    <dgm:pt modelId="{D49A40D5-61E8-4FA4-B7DD-9FD95BBBEDAE}" type="sibTrans" cxnId="{5FCB82CD-76CA-4E6C-A575-64758306BA86}">
      <dgm:prSet/>
      <dgm:spPr/>
      <dgm:t>
        <a:bodyPr/>
        <a:lstStyle/>
        <a:p>
          <a:endParaRPr lang="pl-PL"/>
        </a:p>
      </dgm:t>
    </dgm:pt>
    <dgm:pt modelId="{099CF71D-09A8-4C69-B1B4-5F8F0F5530B4}">
      <dgm:prSet phldrT="[Tekst]" custT="1"/>
      <dgm:spPr/>
      <dgm:t>
        <a:bodyPr/>
        <a:lstStyle/>
        <a:p>
          <a:pPr algn="ctr"/>
          <a:r>
            <a:rPr lang="pl-PL" sz="1600" dirty="0" smtClean="0"/>
            <a:t>ZAKUP LINI PRODUKCYJNEJ O WARTOŚCI  </a:t>
          </a:r>
        </a:p>
        <a:p>
          <a:pPr algn="ctr"/>
          <a:r>
            <a:rPr lang="pl-PL" sz="1600" dirty="0" smtClean="0"/>
            <a:t>4 MLN PLN – ZWIĘKSZENIE MOCY  PRODUKCYJNYCH</a:t>
          </a:r>
          <a:endParaRPr lang="pl-PL" sz="1600" dirty="0"/>
        </a:p>
      </dgm:t>
    </dgm:pt>
    <dgm:pt modelId="{74E1C106-D661-4041-874D-379B57F822F3}" type="sibTrans" cxnId="{0678DA1D-57AE-459C-838F-C112E4547988}">
      <dgm:prSet/>
      <dgm:spPr/>
      <dgm:t>
        <a:bodyPr/>
        <a:lstStyle/>
        <a:p>
          <a:endParaRPr lang="pl-PL"/>
        </a:p>
      </dgm:t>
    </dgm:pt>
    <dgm:pt modelId="{75D3B260-7A3B-4EFE-B168-7DDCC2F60363}" type="parTrans" cxnId="{0678DA1D-57AE-459C-838F-C112E4547988}">
      <dgm:prSet/>
      <dgm:spPr/>
      <dgm:t>
        <a:bodyPr/>
        <a:lstStyle/>
        <a:p>
          <a:endParaRPr lang="pl-PL"/>
        </a:p>
      </dgm:t>
    </dgm:pt>
    <dgm:pt modelId="{345637C2-79CF-47E8-A9DD-0F78CC14D1E2}">
      <dgm:prSet phldrT="[Tekst]" custT="1"/>
      <dgm:spPr/>
      <dgm:t>
        <a:bodyPr/>
        <a:lstStyle/>
        <a:p>
          <a:r>
            <a:rPr lang="pl-PL" sz="1600" dirty="0" smtClean="0"/>
            <a:t>PRZEDSIĘBIORCA MAŁY W MYSZYŃCU</a:t>
          </a:r>
          <a:endParaRPr lang="pl-PL" sz="1600" dirty="0"/>
        </a:p>
      </dgm:t>
    </dgm:pt>
    <dgm:pt modelId="{CA693D45-D153-4C19-B9D0-296F5FD0F7A5}" type="sibTrans" cxnId="{42C594BC-41FB-4C65-B8D4-3D2910C04FED}">
      <dgm:prSet/>
      <dgm:spPr/>
      <dgm:t>
        <a:bodyPr/>
        <a:lstStyle/>
        <a:p>
          <a:endParaRPr lang="pl-PL"/>
        </a:p>
      </dgm:t>
    </dgm:pt>
    <dgm:pt modelId="{2EC9002C-9076-4416-9976-0541DB67F270}" type="parTrans" cxnId="{42C594BC-41FB-4C65-B8D4-3D2910C04FED}">
      <dgm:prSet/>
      <dgm:spPr/>
      <dgm:t>
        <a:bodyPr/>
        <a:lstStyle/>
        <a:p>
          <a:endParaRPr lang="pl-PL"/>
        </a:p>
      </dgm:t>
    </dgm:pt>
    <dgm:pt modelId="{480D4E81-0D39-46D2-AB3F-79991329F8FC}" type="pres">
      <dgm:prSet presAssocID="{984B986D-645E-41E0-99CF-DBBFF2BA43C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EE7EC75-FE7E-4AA5-97E5-8D09B30FF49F}" type="pres">
      <dgm:prSet presAssocID="{984B986D-645E-41E0-99CF-DBBFF2BA43C7}" presName="dummyMaxCanvas" presStyleCnt="0">
        <dgm:presLayoutVars/>
      </dgm:prSet>
      <dgm:spPr/>
    </dgm:pt>
    <dgm:pt modelId="{F054B1A0-EC35-4649-81FA-BDB84221B1A3}" type="pres">
      <dgm:prSet presAssocID="{984B986D-645E-41E0-99CF-DBBFF2BA43C7}" presName="ThreeNodes_1" presStyleLbl="node1" presStyleIdx="0" presStyleCnt="3" custLinFactNeighborX="159" custLinFactNeighborY="384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7CEF42-3BA2-461C-B946-F3AB793DA2EA}" type="pres">
      <dgm:prSet presAssocID="{984B986D-645E-41E0-99CF-DBBFF2BA43C7}" presName="ThreeNodes_2" presStyleLbl="node1" presStyleIdx="1" presStyleCnt="3" custLinFactNeighborX="-100" custLinFactNeighborY="-1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161228E-F7DD-4AB0-8DD9-17EBD1B746FD}" type="pres">
      <dgm:prSet presAssocID="{984B986D-645E-41E0-99CF-DBBFF2BA43C7}" presName="ThreeNodes_3" presStyleLbl="node1" presStyleIdx="2" presStyleCnt="3" custLinFactNeighborX="-82" custLinFactNeighborY="848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03F9D7-997F-450B-83BF-F3A3BE3AB8E0}" type="pres">
      <dgm:prSet presAssocID="{984B986D-645E-41E0-99CF-DBBFF2BA43C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EA6C4D-8439-4D03-82C1-FA66791F580F}" type="pres">
      <dgm:prSet presAssocID="{984B986D-645E-41E0-99CF-DBBFF2BA43C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4D1C4CC-90DE-4793-A23F-4A7938B4D8D5}" type="pres">
      <dgm:prSet presAssocID="{984B986D-645E-41E0-99CF-DBBFF2BA43C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D16DC0-7C1A-40EB-B280-1D8D3FA24AA3}" type="pres">
      <dgm:prSet presAssocID="{984B986D-645E-41E0-99CF-DBBFF2BA43C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7A6FC5-1FA7-4494-A668-9BD273612D02}" type="pres">
      <dgm:prSet presAssocID="{984B986D-645E-41E0-99CF-DBBFF2BA43C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96B3A8F-7A74-40E8-90BF-122022E9A490}" type="presOf" srcId="{74E1C106-D661-4041-874D-379B57F822F3}" destId="{03EA6C4D-8439-4D03-82C1-FA66791F580F}" srcOrd="0" destOrd="0" presId="urn:microsoft.com/office/officeart/2005/8/layout/vProcess5"/>
    <dgm:cxn modelId="{BBE120E9-CDAD-4CCD-A90F-CD05AC3D9CF1}" type="presOf" srcId="{CA693D45-D153-4C19-B9D0-296F5FD0F7A5}" destId="{7903F9D7-997F-450B-83BF-F3A3BE3AB8E0}" srcOrd="0" destOrd="0" presId="urn:microsoft.com/office/officeart/2005/8/layout/vProcess5"/>
    <dgm:cxn modelId="{28F20232-37DB-4EAD-AB0E-DB848181BBB9}" type="presOf" srcId="{75F682CE-0B8F-46B9-BC4D-528CAE875279}" destId="{B161228E-F7DD-4AB0-8DD9-17EBD1B746FD}" srcOrd="0" destOrd="0" presId="urn:microsoft.com/office/officeart/2005/8/layout/vProcess5"/>
    <dgm:cxn modelId="{905447C5-23DB-4CFF-9D88-FE4561E1C7C9}" type="presOf" srcId="{345637C2-79CF-47E8-A9DD-0F78CC14D1E2}" destId="{F054B1A0-EC35-4649-81FA-BDB84221B1A3}" srcOrd="0" destOrd="0" presId="urn:microsoft.com/office/officeart/2005/8/layout/vProcess5"/>
    <dgm:cxn modelId="{B14B62A6-FAC3-49DE-B108-D28A3998605D}" type="presOf" srcId="{345637C2-79CF-47E8-A9DD-0F78CC14D1E2}" destId="{B4D1C4CC-90DE-4793-A23F-4A7938B4D8D5}" srcOrd="1" destOrd="0" presId="urn:microsoft.com/office/officeart/2005/8/layout/vProcess5"/>
    <dgm:cxn modelId="{0A8F2218-23B1-4971-970B-BE0843FA86EA}" type="presOf" srcId="{984B986D-645E-41E0-99CF-DBBFF2BA43C7}" destId="{480D4E81-0D39-46D2-AB3F-79991329F8FC}" srcOrd="0" destOrd="0" presId="urn:microsoft.com/office/officeart/2005/8/layout/vProcess5"/>
    <dgm:cxn modelId="{42C594BC-41FB-4C65-B8D4-3D2910C04FED}" srcId="{984B986D-645E-41E0-99CF-DBBFF2BA43C7}" destId="{345637C2-79CF-47E8-A9DD-0F78CC14D1E2}" srcOrd="0" destOrd="0" parTransId="{2EC9002C-9076-4416-9976-0541DB67F270}" sibTransId="{CA693D45-D153-4C19-B9D0-296F5FD0F7A5}"/>
    <dgm:cxn modelId="{0678DA1D-57AE-459C-838F-C112E4547988}" srcId="{984B986D-645E-41E0-99CF-DBBFF2BA43C7}" destId="{099CF71D-09A8-4C69-B1B4-5F8F0F5530B4}" srcOrd="1" destOrd="0" parTransId="{75D3B260-7A3B-4EFE-B168-7DDCC2F60363}" sibTransId="{74E1C106-D661-4041-874D-379B57F822F3}"/>
    <dgm:cxn modelId="{1D3C5D4A-1457-4B3F-B804-FF2A90711737}" type="presOf" srcId="{099CF71D-09A8-4C69-B1B4-5F8F0F5530B4}" destId="{337CEF42-3BA2-461C-B946-F3AB793DA2EA}" srcOrd="0" destOrd="0" presId="urn:microsoft.com/office/officeart/2005/8/layout/vProcess5"/>
    <dgm:cxn modelId="{6489A43B-7258-4087-8D9A-4CCDE94E9643}" type="presOf" srcId="{099CF71D-09A8-4C69-B1B4-5F8F0F5530B4}" destId="{AAD16DC0-7C1A-40EB-B280-1D8D3FA24AA3}" srcOrd="1" destOrd="0" presId="urn:microsoft.com/office/officeart/2005/8/layout/vProcess5"/>
    <dgm:cxn modelId="{5FCB82CD-76CA-4E6C-A575-64758306BA86}" srcId="{984B986D-645E-41E0-99CF-DBBFF2BA43C7}" destId="{75F682CE-0B8F-46B9-BC4D-528CAE875279}" srcOrd="2" destOrd="0" parTransId="{B23255BC-02AC-47F5-942A-C0E4237D5637}" sibTransId="{D49A40D5-61E8-4FA4-B7DD-9FD95BBBEDAE}"/>
    <dgm:cxn modelId="{FB30DC3D-AB2A-40E9-AEF2-D69EC0A8A388}" type="presOf" srcId="{75F682CE-0B8F-46B9-BC4D-528CAE875279}" destId="{887A6FC5-1FA7-4494-A668-9BD273612D02}" srcOrd="1" destOrd="0" presId="urn:microsoft.com/office/officeart/2005/8/layout/vProcess5"/>
    <dgm:cxn modelId="{B3B5A2A0-634C-439F-A1CA-059793E49A6E}" type="presParOf" srcId="{480D4E81-0D39-46D2-AB3F-79991329F8FC}" destId="{FEE7EC75-FE7E-4AA5-97E5-8D09B30FF49F}" srcOrd="0" destOrd="0" presId="urn:microsoft.com/office/officeart/2005/8/layout/vProcess5"/>
    <dgm:cxn modelId="{51D3065A-2B4A-445C-A5DE-36E463788DE7}" type="presParOf" srcId="{480D4E81-0D39-46D2-AB3F-79991329F8FC}" destId="{F054B1A0-EC35-4649-81FA-BDB84221B1A3}" srcOrd="1" destOrd="0" presId="urn:microsoft.com/office/officeart/2005/8/layout/vProcess5"/>
    <dgm:cxn modelId="{500F3751-4922-4F13-A37E-E3DAD49FA767}" type="presParOf" srcId="{480D4E81-0D39-46D2-AB3F-79991329F8FC}" destId="{337CEF42-3BA2-461C-B946-F3AB793DA2EA}" srcOrd="2" destOrd="0" presId="urn:microsoft.com/office/officeart/2005/8/layout/vProcess5"/>
    <dgm:cxn modelId="{E499196F-47DD-478A-A3B6-C99F92FFDC4C}" type="presParOf" srcId="{480D4E81-0D39-46D2-AB3F-79991329F8FC}" destId="{B161228E-F7DD-4AB0-8DD9-17EBD1B746FD}" srcOrd="3" destOrd="0" presId="urn:microsoft.com/office/officeart/2005/8/layout/vProcess5"/>
    <dgm:cxn modelId="{E5CCAD6D-C1DB-4BA2-990B-3B9DC9358265}" type="presParOf" srcId="{480D4E81-0D39-46D2-AB3F-79991329F8FC}" destId="{7903F9D7-997F-450B-83BF-F3A3BE3AB8E0}" srcOrd="4" destOrd="0" presId="urn:microsoft.com/office/officeart/2005/8/layout/vProcess5"/>
    <dgm:cxn modelId="{F27EB9F7-88DD-49F0-AB6D-6102C8554E00}" type="presParOf" srcId="{480D4E81-0D39-46D2-AB3F-79991329F8FC}" destId="{03EA6C4D-8439-4D03-82C1-FA66791F580F}" srcOrd="5" destOrd="0" presId="urn:microsoft.com/office/officeart/2005/8/layout/vProcess5"/>
    <dgm:cxn modelId="{37041A16-062B-473C-A591-1F156DBFB632}" type="presParOf" srcId="{480D4E81-0D39-46D2-AB3F-79991329F8FC}" destId="{B4D1C4CC-90DE-4793-A23F-4A7938B4D8D5}" srcOrd="6" destOrd="0" presId="urn:microsoft.com/office/officeart/2005/8/layout/vProcess5"/>
    <dgm:cxn modelId="{0BF923B6-1C92-419B-8924-9889674B42EC}" type="presParOf" srcId="{480D4E81-0D39-46D2-AB3F-79991329F8FC}" destId="{AAD16DC0-7C1A-40EB-B280-1D8D3FA24AA3}" srcOrd="7" destOrd="0" presId="urn:microsoft.com/office/officeart/2005/8/layout/vProcess5"/>
    <dgm:cxn modelId="{717BF67B-CD51-4755-B073-A8CD8D0A900B}" type="presParOf" srcId="{480D4E81-0D39-46D2-AB3F-79991329F8FC}" destId="{887A6FC5-1FA7-4494-A668-9BD273612D0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E1637E-36E4-4081-A820-1FB4F91119B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B270631-07C6-43C4-9379-A20564D0C379}">
      <dgm:prSet phldrT="[Tekst]"/>
      <dgm:spPr/>
      <dgm:t>
        <a:bodyPr/>
        <a:lstStyle/>
        <a:p>
          <a:pPr algn="ctr"/>
          <a:r>
            <a:rPr lang="pl-PL" b="1" dirty="0"/>
            <a:t>Krok 1</a:t>
          </a:r>
        </a:p>
      </dgm:t>
    </dgm:pt>
    <dgm:pt modelId="{DA30A3A6-B6C5-4784-AC00-51A7FB271E06}" type="parTrans" cxnId="{3EAC032F-8345-47D0-BBC1-B55A45C9FB51}">
      <dgm:prSet/>
      <dgm:spPr/>
      <dgm:t>
        <a:bodyPr/>
        <a:lstStyle/>
        <a:p>
          <a:endParaRPr lang="pl-PL"/>
        </a:p>
      </dgm:t>
    </dgm:pt>
    <dgm:pt modelId="{DC9407F4-521D-4413-BEA0-8900DDDAB167}" type="sibTrans" cxnId="{3EAC032F-8345-47D0-BBC1-B55A45C9FB51}">
      <dgm:prSet/>
      <dgm:spPr/>
      <dgm:t>
        <a:bodyPr/>
        <a:lstStyle/>
        <a:p>
          <a:endParaRPr lang="pl-PL"/>
        </a:p>
      </dgm:t>
    </dgm:pt>
    <dgm:pt modelId="{F3183011-2F4A-4F98-80D7-5A5B7894E04D}">
      <dgm:prSet phldrT="[Tekst]"/>
      <dgm:spPr/>
      <dgm:t>
        <a:bodyPr/>
        <a:lstStyle/>
        <a:p>
          <a:pPr algn="l"/>
          <a:r>
            <a:rPr lang="pl-PL" dirty="0"/>
            <a:t>Wstępna ocena kwalifikowalności  projektu inwestycyjnego</a:t>
          </a:r>
        </a:p>
      </dgm:t>
    </dgm:pt>
    <dgm:pt modelId="{FE6C1DAA-F286-45B3-8358-FDA2E38CC524}" type="parTrans" cxnId="{C18AEF81-B8CD-4442-82AA-88139AC0DF87}">
      <dgm:prSet/>
      <dgm:spPr/>
      <dgm:t>
        <a:bodyPr/>
        <a:lstStyle/>
        <a:p>
          <a:endParaRPr lang="pl-PL"/>
        </a:p>
      </dgm:t>
    </dgm:pt>
    <dgm:pt modelId="{89CAF07F-AC4F-4333-8F74-922871851FAF}" type="sibTrans" cxnId="{C18AEF81-B8CD-4442-82AA-88139AC0DF87}">
      <dgm:prSet/>
      <dgm:spPr/>
      <dgm:t>
        <a:bodyPr/>
        <a:lstStyle/>
        <a:p>
          <a:endParaRPr lang="pl-PL"/>
        </a:p>
      </dgm:t>
    </dgm:pt>
    <dgm:pt modelId="{BB5A36BC-CFF1-445C-9C41-43836131C91D}">
      <dgm:prSet phldrT="[Tekst]"/>
      <dgm:spPr/>
      <dgm:t>
        <a:bodyPr/>
        <a:lstStyle/>
        <a:p>
          <a:pPr algn="ctr"/>
          <a:r>
            <a:rPr lang="pl-PL" b="1"/>
            <a:t>Krok 2</a:t>
          </a:r>
        </a:p>
      </dgm:t>
    </dgm:pt>
    <dgm:pt modelId="{99990C56-8314-46C3-B4A7-F5E65A068FBF}" type="parTrans" cxnId="{B9DC4F9A-3CF5-41F9-B25C-F5EAE639D7C4}">
      <dgm:prSet/>
      <dgm:spPr/>
      <dgm:t>
        <a:bodyPr/>
        <a:lstStyle/>
        <a:p>
          <a:endParaRPr lang="pl-PL"/>
        </a:p>
      </dgm:t>
    </dgm:pt>
    <dgm:pt modelId="{01BB5E84-F860-414F-B754-7383092DC7C4}" type="sibTrans" cxnId="{B9DC4F9A-3CF5-41F9-B25C-F5EAE639D7C4}">
      <dgm:prSet/>
      <dgm:spPr/>
      <dgm:t>
        <a:bodyPr/>
        <a:lstStyle/>
        <a:p>
          <a:endParaRPr lang="pl-PL"/>
        </a:p>
      </dgm:t>
    </dgm:pt>
    <dgm:pt modelId="{D77618EC-0C5A-426E-88B8-9AF7002A680E}">
      <dgm:prSet phldrT="[Tekst]"/>
      <dgm:spPr/>
      <dgm:t>
        <a:bodyPr/>
        <a:lstStyle/>
        <a:p>
          <a:pPr algn="l"/>
          <a:r>
            <a:rPr lang="pl-PL" dirty="0" smtClean="0"/>
            <a:t> Złożenie </a:t>
          </a:r>
          <a:r>
            <a:rPr lang="pl-PL" dirty="0"/>
            <a:t>listu intencyjnego</a:t>
          </a:r>
        </a:p>
      </dgm:t>
    </dgm:pt>
    <dgm:pt modelId="{E222B592-3DAC-4853-92F8-2C151D20B08A}" type="parTrans" cxnId="{08954338-B0D5-4831-99CA-61560FF9E365}">
      <dgm:prSet/>
      <dgm:spPr/>
      <dgm:t>
        <a:bodyPr/>
        <a:lstStyle/>
        <a:p>
          <a:endParaRPr lang="pl-PL"/>
        </a:p>
      </dgm:t>
    </dgm:pt>
    <dgm:pt modelId="{45C72C8C-3501-48D1-B901-2CB8A7CB698C}" type="sibTrans" cxnId="{08954338-B0D5-4831-99CA-61560FF9E365}">
      <dgm:prSet/>
      <dgm:spPr/>
      <dgm:t>
        <a:bodyPr/>
        <a:lstStyle/>
        <a:p>
          <a:endParaRPr lang="pl-PL"/>
        </a:p>
      </dgm:t>
    </dgm:pt>
    <dgm:pt modelId="{ACA1522F-6A92-422D-AC70-A6403512225F}">
      <dgm:prSet phldrT="[Tekst]"/>
      <dgm:spPr/>
      <dgm:t>
        <a:bodyPr/>
        <a:lstStyle/>
        <a:p>
          <a:pPr algn="ctr"/>
          <a:r>
            <a:rPr lang="pl-PL" b="1"/>
            <a:t>Krok 3</a:t>
          </a:r>
        </a:p>
      </dgm:t>
    </dgm:pt>
    <dgm:pt modelId="{D5050E3B-5293-4798-A1A7-FF6E93D8539A}" type="parTrans" cxnId="{C588FC71-2D07-4441-B7FE-6ADD495B4E07}">
      <dgm:prSet/>
      <dgm:spPr/>
      <dgm:t>
        <a:bodyPr/>
        <a:lstStyle/>
        <a:p>
          <a:endParaRPr lang="pl-PL"/>
        </a:p>
      </dgm:t>
    </dgm:pt>
    <dgm:pt modelId="{2AA5E4EC-73E8-4810-A83F-E0E56CD39DF5}" type="sibTrans" cxnId="{C588FC71-2D07-4441-B7FE-6ADD495B4E07}">
      <dgm:prSet/>
      <dgm:spPr/>
      <dgm:t>
        <a:bodyPr/>
        <a:lstStyle/>
        <a:p>
          <a:endParaRPr lang="pl-PL"/>
        </a:p>
      </dgm:t>
    </dgm:pt>
    <dgm:pt modelId="{22C699D9-A094-4F1E-9783-35132EA533FA}">
      <dgm:prSet phldrT="[Tekst]"/>
      <dgm:spPr/>
      <dgm:t>
        <a:bodyPr/>
        <a:lstStyle/>
        <a:p>
          <a:pPr algn="l"/>
          <a:r>
            <a:rPr lang="pl-PL" b="0" i="0" dirty="0" smtClean="0"/>
            <a:t> Złożenie </a:t>
          </a:r>
          <a:r>
            <a:rPr lang="pl-PL" b="0" i="0" dirty="0"/>
            <a:t>wniosku o wydanie Decyzji o wsparciu</a:t>
          </a:r>
          <a:endParaRPr lang="pl-PL" dirty="0"/>
        </a:p>
      </dgm:t>
    </dgm:pt>
    <dgm:pt modelId="{6AC8DD06-8B00-46DF-B9D8-57E1E13DABBE}" type="parTrans" cxnId="{AA141AF5-07F8-40E2-9755-D6B2E1AC4D67}">
      <dgm:prSet/>
      <dgm:spPr/>
      <dgm:t>
        <a:bodyPr/>
        <a:lstStyle/>
        <a:p>
          <a:endParaRPr lang="pl-PL"/>
        </a:p>
      </dgm:t>
    </dgm:pt>
    <dgm:pt modelId="{C00327AF-B298-440D-9F61-39864F040404}" type="sibTrans" cxnId="{AA141AF5-07F8-40E2-9755-D6B2E1AC4D67}">
      <dgm:prSet/>
      <dgm:spPr/>
      <dgm:t>
        <a:bodyPr/>
        <a:lstStyle/>
        <a:p>
          <a:endParaRPr lang="pl-PL"/>
        </a:p>
      </dgm:t>
    </dgm:pt>
    <dgm:pt modelId="{EFEEC76A-7507-4442-ABD4-509C66762C36}">
      <dgm:prSet phldrT="[Tekst]"/>
      <dgm:spPr/>
      <dgm:t>
        <a:bodyPr/>
        <a:lstStyle/>
        <a:p>
          <a:pPr algn="l"/>
          <a:r>
            <a:rPr lang="pl-PL" dirty="0"/>
            <a:t>Kontakt z W-M SSE SA</a:t>
          </a:r>
        </a:p>
      </dgm:t>
    </dgm:pt>
    <dgm:pt modelId="{FE09FFCA-1572-44B4-906E-3BFFF45EB62B}" type="sibTrans" cxnId="{CB2D0E74-8CD5-46C0-8EDB-128BE853B115}">
      <dgm:prSet/>
      <dgm:spPr/>
      <dgm:t>
        <a:bodyPr/>
        <a:lstStyle/>
        <a:p>
          <a:endParaRPr lang="pl-PL"/>
        </a:p>
      </dgm:t>
    </dgm:pt>
    <dgm:pt modelId="{BC4E872A-761F-49B4-A5B5-C5FDBCA292D9}" type="parTrans" cxnId="{CB2D0E74-8CD5-46C0-8EDB-128BE853B115}">
      <dgm:prSet/>
      <dgm:spPr/>
      <dgm:t>
        <a:bodyPr/>
        <a:lstStyle/>
        <a:p>
          <a:endParaRPr lang="pl-PL"/>
        </a:p>
      </dgm:t>
    </dgm:pt>
    <dgm:pt modelId="{8E6329CC-EAFD-443F-B25B-9E1F8C0B89D3}">
      <dgm:prSet/>
      <dgm:spPr/>
      <dgm:t>
        <a:bodyPr/>
        <a:lstStyle/>
        <a:p>
          <a:pPr algn="ctr"/>
          <a:r>
            <a:rPr lang="pl-PL" b="1"/>
            <a:t>Krok 5</a:t>
          </a:r>
        </a:p>
      </dgm:t>
    </dgm:pt>
    <dgm:pt modelId="{1D284E3E-E091-4CF2-A5EF-2612834AB103}" type="parTrans" cxnId="{0FAD0145-1E10-4E68-A93B-31F3709A9DD4}">
      <dgm:prSet/>
      <dgm:spPr/>
      <dgm:t>
        <a:bodyPr/>
        <a:lstStyle/>
        <a:p>
          <a:endParaRPr lang="pl-PL"/>
        </a:p>
      </dgm:t>
    </dgm:pt>
    <dgm:pt modelId="{F105C193-221E-457B-9A00-E0B86D635DBE}" type="sibTrans" cxnId="{0FAD0145-1E10-4E68-A93B-31F3709A9DD4}">
      <dgm:prSet/>
      <dgm:spPr/>
      <dgm:t>
        <a:bodyPr/>
        <a:lstStyle/>
        <a:p>
          <a:endParaRPr lang="pl-PL"/>
        </a:p>
      </dgm:t>
    </dgm:pt>
    <dgm:pt modelId="{4F9B8709-1A84-4C92-BC29-086D1680948C}">
      <dgm:prSet/>
      <dgm:spPr/>
      <dgm:t>
        <a:bodyPr/>
        <a:lstStyle/>
        <a:p>
          <a:pPr algn="l"/>
          <a:r>
            <a:rPr lang="pl-PL" dirty="0" smtClean="0"/>
            <a:t> Wydanie  decyzji </a:t>
          </a:r>
          <a:r>
            <a:rPr lang="pl-PL" dirty="0"/>
            <a:t>o wsparciu</a:t>
          </a:r>
        </a:p>
      </dgm:t>
    </dgm:pt>
    <dgm:pt modelId="{50EBD492-8532-498A-AFD7-1837D10332F6}" type="parTrans" cxnId="{77E1C0C4-9EF7-4B25-B5A3-4B3E6AEF12F3}">
      <dgm:prSet/>
      <dgm:spPr/>
      <dgm:t>
        <a:bodyPr/>
        <a:lstStyle/>
        <a:p>
          <a:endParaRPr lang="pl-PL"/>
        </a:p>
      </dgm:t>
    </dgm:pt>
    <dgm:pt modelId="{75D49B9A-BADF-482C-951C-623E971AA2BE}" type="sibTrans" cxnId="{77E1C0C4-9EF7-4B25-B5A3-4B3E6AEF12F3}">
      <dgm:prSet/>
      <dgm:spPr/>
      <dgm:t>
        <a:bodyPr/>
        <a:lstStyle/>
        <a:p>
          <a:endParaRPr lang="pl-PL"/>
        </a:p>
      </dgm:t>
    </dgm:pt>
    <dgm:pt modelId="{7BFABDF5-CDF9-4622-90D8-9CD17506F231}">
      <dgm:prSet phldrT="[Tekst]"/>
      <dgm:spPr/>
      <dgm:t>
        <a:bodyPr/>
        <a:lstStyle/>
        <a:p>
          <a:pPr algn="ctr"/>
          <a:r>
            <a:rPr lang="pl-PL" b="1"/>
            <a:t>Krok 4</a:t>
          </a:r>
        </a:p>
      </dgm:t>
    </dgm:pt>
    <dgm:pt modelId="{15DA4526-B957-48B8-B7AD-9062D48E54AB}" type="parTrans" cxnId="{8C2D571B-243E-436A-B07B-73688A547A0B}">
      <dgm:prSet/>
      <dgm:spPr/>
      <dgm:t>
        <a:bodyPr/>
        <a:lstStyle/>
        <a:p>
          <a:endParaRPr lang="pl-PL"/>
        </a:p>
      </dgm:t>
    </dgm:pt>
    <dgm:pt modelId="{B8106977-E3E3-4B8F-A472-89BE70186EAF}" type="sibTrans" cxnId="{8C2D571B-243E-436A-B07B-73688A547A0B}">
      <dgm:prSet/>
      <dgm:spPr/>
      <dgm:t>
        <a:bodyPr/>
        <a:lstStyle/>
        <a:p>
          <a:endParaRPr lang="pl-PL"/>
        </a:p>
      </dgm:t>
    </dgm:pt>
    <dgm:pt modelId="{54275E01-EEC9-4B8C-9D91-756F4D192C36}">
      <dgm:prSet phldrT="[Tekst]"/>
      <dgm:spPr/>
      <dgm:t>
        <a:bodyPr/>
        <a:lstStyle/>
        <a:p>
          <a:pPr algn="l"/>
          <a:r>
            <a:rPr lang="pl-PL" b="0" i="0" dirty="0" smtClean="0"/>
            <a:t> Rozpatrzenie </a:t>
          </a:r>
          <a:r>
            <a:rPr lang="pl-PL" b="0" i="0" dirty="0"/>
            <a:t>wniosku przez W-M SSE SA w trybie administracyjnym</a:t>
          </a:r>
          <a:endParaRPr lang="pl-PL" dirty="0"/>
        </a:p>
      </dgm:t>
    </dgm:pt>
    <dgm:pt modelId="{18D390EE-F1AD-4AE3-8833-DF52F8BB525A}" type="parTrans" cxnId="{2DF8FAC8-4F9E-4DA7-92CE-3E6AF0B976D0}">
      <dgm:prSet/>
      <dgm:spPr/>
      <dgm:t>
        <a:bodyPr/>
        <a:lstStyle/>
        <a:p>
          <a:endParaRPr lang="pl-PL"/>
        </a:p>
      </dgm:t>
    </dgm:pt>
    <dgm:pt modelId="{B8524F6F-03FF-4371-96DF-63EC91F43C47}" type="sibTrans" cxnId="{2DF8FAC8-4F9E-4DA7-92CE-3E6AF0B976D0}">
      <dgm:prSet/>
      <dgm:spPr/>
      <dgm:t>
        <a:bodyPr/>
        <a:lstStyle/>
        <a:p>
          <a:endParaRPr lang="pl-PL"/>
        </a:p>
      </dgm:t>
    </dgm:pt>
    <dgm:pt modelId="{36B6672C-4565-43CD-9287-05323C451233}" type="pres">
      <dgm:prSet presAssocID="{85E1637E-36E4-4081-A820-1FB4F91119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A214834-7E70-429E-9115-98CDCCA250E7}" type="pres">
      <dgm:prSet presAssocID="{AB270631-07C6-43C4-9379-A20564D0C37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40B32B-87B9-4925-91B2-E7EF30807350}" type="pres">
      <dgm:prSet presAssocID="{DC9407F4-521D-4413-BEA0-8900DDDAB167}" presName="sibTrans" presStyleLbl="sibTrans2D1" presStyleIdx="0" presStyleCnt="4"/>
      <dgm:spPr/>
      <dgm:t>
        <a:bodyPr/>
        <a:lstStyle/>
        <a:p>
          <a:endParaRPr lang="pl-PL"/>
        </a:p>
      </dgm:t>
    </dgm:pt>
    <dgm:pt modelId="{70DF38A7-FB2F-4789-80DB-72572A385306}" type="pres">
      <dgm:prSet presAssocID="{DC9407F4-521D-4413-BEA0-8900DDDAB167}" presName="connectorText" presStyleLbl="sibTrans2D1" presStyleIdx="0" presStyleCnt="4"/>
      <dgm:spPr/>
      <dgm:t>
        <a:bodyPr/>
        <a:lstStyle/>
        <a:p>
          <a:endParaRPr lang="pl-PL"/>
        </a:p>
      </dgm:t>
    </dgm:pt>
    <dgm:pt modelId="{F93D6AAF-2620-4012-B71F-9E5E40BFC284}" type="pres">
      <dgm:prSet presAssocID="{BB5A36BC-CFF1-445C-9C41-43836131C91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DCD62D-74E1-4DD8-9755-3742D4F9C02F}" type="pres">
      <dgm:prSet presAssocID="{01BB5E84-F860-414F-B754-7383092DC7C4}" presName="sibTrans" presStyleLbl="sibTrans2D1" presStyleIdx="1" presStyleCnt="4"/>
      <dgm:spPr/>
      <dgm:t>
        <a:bodyPr/>
        <a:lstStyle/>
        <a:p>
          <a:endParaRPr lang="pl-PL"/>
        </a:p>
      </dgm:t>
    </dgm:pt>
    <dgm:pt modelId="{69430404-A586-4550-87F8-B8E6210A291D}" type="pres">
      <dgm:prSet presAssocID="{01BB5E84-F860-414F-B754-7383092DC7C4}" presName="connectorText" presStyleLbl="sibTrans2D1" presStyleIdx="1" presStyleCnt="4"/>
      <dgm:spPr/>
      <dgm:t>
        <a:bodyPr/>
        <a:lstStyle/>
        <a:p>
          <a:endParaRPr lang="pl-PL"/>
        </a:p>
      </dgm:t>
    </dgm:pt>
    <dgm:pt modelId="{8200229E-0CEC-4617-9EC1-46D15B5C74CA}" type="pres">
      <dgm:prSet presAssocID="{ACA1522F-6A92-422D-AC70-A6403512225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5688CC-9A48-4881-8F01-2A39C4592A4F}" type="pres">
      <dgm:prSet presAssocID="{2AA5E4EC-73E8-4810-A83F-E0E56CD39DF5}" presName="sibTrans" presStyleLbl="sibTrans2D1" presStyleIdx="2" presStyleCnt="4"/>
      <dgm:spPr/>
      <dgm:t>
        <a:bodyPr/>
        <a:lstStyle/>
        <a:p>
          <a:endParaRPr lang="pl-PL"/>
        </a:p>
      </dgm:t>
    </dgm:pt>
    <dgm:pt modelId="{28E3829C-0C99-4468-8BDF-3166D1F368D9}" type="pres">
      <dgm:prSet presAssocID="{2AA5E4EC-73E8-4810-A83F-E0E56CD39DF5}" presName="connectorText" presStyleLbl="sibTrans2D1" presStyleIdx="2" presStyleCnt="4"/>
      <dgm:spPr/>
      <dgm:t>
        <a:bodyPr/>
        <a:lstStyle/>
        <a:p>
          <a:endParaRPr lang="pl-PL"/>
        </a:p>
      </dgm:t>
    </dgm:pt>
    <dgm:pt modelId="{87FA48E5-4A85-44DE-8646-34B762C5ADAC}" type="pres">
      <dgm:prSet presAssocID="{7BFABDF5-CDF9-4622-90D8-9CD17506F23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CF0042-A2AE-485B-85D4-FA31D891D773}" type="pres">
      <dgm:prSet presAssocID="{B8106977-E3E3-4B8F-A472-89BE70186EAF}" presName="sibTrans" presStyleLbl="sibTrans2D1" presStyleIdx="3" presStyleCnt="4"/>
      <dgm:spPr/>
      <dgm:t>
        <a:bodyPr/>
        <a:lstStyle/>
        <a:p>
          <a:endParaRPr lang="pl-PL"/>
        </a:p>
      </dgm:t>
    </dgm:pt>
    <dgm:pt modelId="{E10C6AD2-D67A-42CE-BB93-E37F43AF8A3F}" type="pres">
      <dgm:prSet presAssocID="{B8106977-E3E3-4B8F-A472-89BE70186EAF}" presName="connectorText" presStyleLbl="sibTrans2D1" presStyleIdx="3" presStyleCnt="4"/>
      <dgm:spPr/>
      <dgm:t>
        <a:bodyPr/>
        <a:lstStyle/>
        <a:p>
          <a:endParaRPr lang="pl-PL"/>
        </a:p>
      </dgm:t>
    </dgm:pt>
    <dgm:pt modelId="{3AA9349C-0C9F-414E-B50E-A7C62418761C}" type="pres">
      <dgm:prSet presAssocID="{8E6329CC-EAFD-443F-B25B-9E1F8C0B89D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72020F7-5810-4882-905D-5220D7A9DC75}" type="presOf" srcId="{DC9407F4-521D-4413-BEA0-8900DDDAB167}" destId="{70DF38A7-FB2F-4789-80DB-72572A385306}" srcOrd="1" destOrd="0" presId="urn:microsoft.com/office/officeart/2005/8/layout/process1"/>
    <dgm:cxn modelId="{E6EE2E79-43D8-4AC6-AE23-13336ED103B3}" type="presOf" srcId="{7BFABDF5-CDF9-4622-90D8-9CD17506F231}" destId="{87FA48E5-4A85-44DE-8646-34B762C5ADAC}" srcOrd="0" destOrd="0" presId="urn:microsoft.com/office/officeart/2005/8/layout/process1"/>
    <dgm:cxn modelId="{A89307FF-0923-4E7B-A572-99F0E48F9ABA}" type="presOf" srcId="{4F9B8709-1A84-4C92-BC29-086D1680948C}" destId="{3AA9349C-0C9F-414E-B50E-A7C62418761C}" srcOrd="0" destOrd="1" presId="urn:microsoft.com/office/officeart/2005/8/layout/process1"/>
    <dgm:cxn modelId="{D4AEE326-76BD-49CD-9242-D9C4CB71208A}" type="presOf" srcId="{D77618EC-0C5A-426E-88B8-9AF7002A680E}" destId="{F93D6AAF-2620-4012-B71F-9E5E40BFC284}" srcOrd="0" destOrd="1" presId="urn:microsoft.com/office/officeart/2005/8/layout/process1"/>
    <dgm:cxn modelId="{5A1DB9A0-4BA0-40A4-82A9-6992AF3C3971}" type="presOf" srcId="{DC9407F4-521D-4413-BEA0-8900DDDAB167}" destId="{8140B32B-87B9-4925-91B2-E7EF30807350}" srcOrd="0" destOrd="0" presId="urn:microsoft.com/office/officeart/2005/8/layout/process1"/>
    <dgm:cxn modelId="{8B7599B8-D7F2-4280-8B9D-A7D1B001DB0B}" type="presOf" srcId="{2AA5E4EC-73E8-4810-A83F-E0E56CD39DF5}" destId="{035688CC-9A48-4881-8F01-2A39C4592A4F}" srcOrd="0" destOrd="0" presId="urn:microsoft.com/office/officeart/2005/8/layout/process1"/>
    <dgm:cxn modelId="{9E40B254-6687-421A-885A-EDF548C0A572}" type="presOf" srcId="{F3183011-2F4A-4F98-80D7-5A5B7894E04D}" destId="{CA214834-7E70-429E-9115-98CDCCA250E7}" srcOrd="0" destOrd="2" presId="urn:microsoft.com/office/officeart/2005/8/layout/process1"/>
    <dgm:cxn modelId="{FCCFE9CB-1606-4A9A-AEA3-44915B06B064}" type="presOf" srcId="{54275E01-EEC9-4B8C-9D91-756F4D192C36}" destId="{87FA48E5-4A85-44DE-8646-34B762C5ADAC}" srcOrd="0" destOrd="1" presId="urn:microsoft.com/office/officeart/2005/8/layout/process1"/>
    <dgm:cxn modelId="{029462C1-4E0E-44D0-9B7C-119FF9CC3DC1}" type="presOf" srcId="{22C699D9-A094-4F1E-9783-35132EA533FA}" destId="{8200229E-0CEC-4617-9EC1-46D15B5C74CA}" srcOrd="0" destOrd="1" presId="urn:microsoft.com/office/officeart/2005/8/layout/process1"/>
    <dgm:cxn modelId="{6BA58608-9188-4CFA-ADB4-E5CB914C1975}" type="presOf" srcId="{85E1637E-36E4-4081-A820-1FB4F91119B4}" destId="{36B6672C-4565-43CD-9287-05323C451233}" srcOrd="0" destOrd="0" presId="urn:microsoft.com/office/officeart/2005/8/layout/process1"/>
    <dgm:cxn modelId="{07758A35-0F3F-4F70-86EA-D1B2DA4262BA}" type="presOf" srcId="{B8106977-E3E3-4B8F-A472-89BE70186EAF}" destId="{3CCF0042-A2AE-485B-85D4-FA31D891D773}" srcOrd="0" destOrd="0" presId="urn:microsoft.com/office/officeart/2005/8/layout/process1"/>
    <dgm:cxn modelId="{3EAC032F-8345-47D0-BBC1-B55A45C9FB51}" srcId="{85E1637E-36E4-4081-A820-1FB4F91119B4}" destId="{AB270631-07C6-43C4-9379-A20564D0C379}" srcOrd="0" destOrd="0" parTransId="{DA30A3A6-B6C5-4784-AC00-51A7FB271E06}" sibTransId="{DC9407F4-521D-4413-BEA0-8900DDDAB167}"/>
    <dgm:cxn modelId="{77E1C0C4-9EF7-4B25-B5A3-4B3E6AEF12F3}" srcId="{8E6329CC-EAFD-443F-B25B-9E1F8C0B89D3}" destId="{4F9B8709-1A84-4C92-BC29-086D1680948C}" srcOrd="0" destOrd="0" parTransId="{50EBD492-8532-498A-AFD7-1837D10332F6}" sibTransId="{75D49B9A-BADF-482C-951C-623E971AA2BE}"/>
    <dgm:cxn modelId="{CB2D0E74-8CD5-46C0-8EDB-128BE853B115}" srcId="{AB270631-07C6-43C4-9379-A20564D0C379}" destId="{EFEEC76A-7507-4442-ABD4-509C66762C36}" srcOrd="0" destOrd="0" parTransId="{BC4E872A-761F-49B4-A5B5-C5FDBCA292D9}" sibTransId="{FE09FFCA-1572-44B4-906E-3BFFF45EB62B}"/>
    <dgm:cxn modelId="{AD9C361D-EA09-4678-954D-283B9F204062}" type="presOf" srcId="{BB5A36BC-CFF1-445C-9C41-43836131C91D}" destId="{F93D6AAF-2620-4012-B71F-9E5E40BFC284}" srcOrd="0" destOrd="0" presId="urn:microsoft.com/office/officeart/2005/8/layout/process1"/>
    <dgm:cxn modelId="{08954338-B0D5-4831-99CA-61560FF9E365}" srcId="{BB5A36BC-CFF1-445C-9C41-43836131C91D}" destId="{D77618EC-0C5A-426E-88B8-9AF7002A680E}" srcOrd="0" destOrd="0" parTransId="{E222B592-3DAC-4853-92F8-2C151D20B08A}" sibTransId="{45C72C8C-3501-48D1-B901-2CB8A7CB698C}"/>
    <dgm:cxn modelId="{FE20F2B1-A559-4809-83C1-CB009085D01E}" type="presOf" srcId="{ACA1522F-6A92-422D-AC70-A6403512225F}" destId="{8200229E-0CEC-4617-9EC1-46D15B5C74CA}" srcOrd="0" destOrd="0" presId="urn:microsoft.com/office/officeart/2005/8/layout/process1"/>
    <dgm:cxn modelId="{B727D988-B80E-4228-BAA9-1C5F109D9428}" type="presOf" srcId="{8E6329CC-EAFD-443F-B25B-9E1F8C0B89D3}" destId="{3AA9349C-0C9F-414E-B50E-A7C62418761C}" srcOrd="0" destOrd="0" presId="urn:microsoft.com/office/officeart/2005/8/layout/process1"/>
    <dgm:cxn modelId="{8C2D571B-243E-436A-B07B-73688A547A0B}" srcId="{85E1637E-36E4-4081-A820-1FB4F91119B4}" destId="{7BFABDF5-CDF9-4622-90D8-9CD17506F231}" srcOrd="3" destOrd="0" parTransId="{15DA4526-B957-48B8-B7AD-9062D48E54AB}" sibTransId="{B8106977-E3E3-4B8F-A472-89BE70186EAF}"/>
    <dgm:cxn modelId="{AA141AF5-07F8-40E2-9755-D6B2E1AC4D67}" srcId="{ACA1522F-6A92-422D-AC70-A6403512225F}" destId="{22C699D9-A094-4F1E-9783-35132EA533FA}" srcOrd="0" destOrd="0" parTransId="{6AC8DD06-8B00-46DF-B9D8-57E1E13DABBE}" sibTransId="{C00327AF-B298-440D-9F61-39864F040404}"/>
    <dgm:cxn modelId="{2DF8FAC8-4F9E-4DA7-92CE-3E6AF0B976D0}" srcId="{7BFABDF5-CDF9-4622-90D8-9CD17506F231}" destId="{54275E01-EEC9-4B8C-9D91-756F4D192C36}" srcOrd="0" destOrd="0" parTransId="{18D390EE-F1AD-4AE3-8833-DF52F8BB525A}" sibTransId="{B8524F6F-03FF-4371-96DF-63EC91F43C47}"/>
    <dgm:cxn modelId="{E9BCF9DF-BEF1-4A9E-8A7D-48A0E9360353}" type="presOf" srcId="{EFEEC76A-7507-4442-ABD4-509C66762C36}" destId="{CA214834-7E70-429E-9115-98CDCCA250E7}" srcOrd="0" destOrd="1" presId="urn:microsoft.com/office/officeart/2005/8/layout/process1"/>
    <dgm:cxn modelId="{452F932D-3A18-4D98-9934-43D3DAED581C}" type="presOf" srcId="{B8106977-E3E3-4B8F-A472-89BE70186EAF}" destId="{E10C6AD2-D67A-42CE-BB93-E37F43AF8A3F}" srcOrd="1" destOrd="0" presId="urn:microsoft.com/office/officeart/2005/8/layout/process1"/>
    <dgm:cxn modelId="{C18AEF81-B8CD-4442-82AA-88139AC0DF87}" srcId="{AB270631-07C6-43C4-9379-A20564D0C379}" destId="{F3183011-2F4A-4F98-80D7-5A5B7894E04D}" srcOrd="1" destOrd="0" parTransId="{FE6C1DAA-F286-45B3-8358-FDA2E38CC524}" sibTransId="{89CAF07F-AC4F-4333-8F74-922871851FAF}"/>
    <dgm:cxn modelId="{2C0BE7CB-D2C7-4F02-BAB6-747935E61E6B}" type="presOf" srcId="{01BB5E84-F860-414F-B754-7383092DC7C4}" destId="{5FDCD62D-74E1-4DD8-9755-3742D4F9C02F}" srcOrd="0" destOrd="0" presId="urn:microsoft.com/office/officeart/2005/8/layout/process1"/>
    <dgm:cxn modelId="{0FAD0145-1E10-4E68-A93B-31F3709A9DD4}" srcId="{85E1637E-36E4-4081-A820-1FB4F91119B4}" destId="{8E6329CC-EAFD-443F-B25B-9E1F8C0B89D3}" srcOrd="4" destOrd="0" parTransId="{1D284E3E-E091-4CF2-A5EF-2612834AB103}" sibTransId="{F105C193-221E-457B-9A00-E0B86D635DBE}"/>
    <dgm:cxn modelId="{94509904-5C19-4857-AFE0-3ECD0BA81467}" type="presOf" srcId="{01BB5E84-F860-414F-B754-7383092DC7C4}" destId="{69430404-A586-4550-87F8-B8E6210A291D}" srcOrd="1" destOrd="0" presId="urn:microsoft.com/office/officeart/2005/8/layout/process1"/>
    <dgm:cxn modelId="{C588FC71-2D07-4441-B7FE-6ADD495B4E07}" srcId="{85E1637E-36E4-4081-A820-1FB4F91119B4}" destId="{ACA1522F-6A92-422D-AC70-A6403512225F}" srcOrd="2" destOrd="0" parTransId="{D5050E3B-5293-4798-A1A7-FF6E93D8539A}" sibTransId="{2AA5E4EC-73E8-4810-A83F-E0E56CD39DF5}"/>
    <dgm:cxn modelId="{AFBBC056-AEDF-47AD-8040-BC0309FFC569}" type="presOf" srcId="{2AA5E4EC-73E8-4810-A83F-E0E56CD39DF5}" destId="{28E3829C-0C99-4468-8BDF-3166D1F368D9}" srcOrd="1" destOrd="0" presId="urn:microsoft.com/office/officeart/2005/8/layout/process1"/>
    <dgm:cxn modelId="{B9DC4F9A-3CF5-41F9-B25C-F5EAE639D7C4}" srcId="{85E1637E-36E4-4081-A820-1FB4F91119B4}" destId="{BB5A36BC-CFF1-445C-9C41-43836131C91D}" srcOrd="1" destOrd="0" parTransId="{99990C56-8314-46C3-B4A7-F5E65A068FBF}" sibTransId="{01BB5E84-F860-414F-B754-7383092DC7C4}"/>
    <dgm:cxn modelId="{21AF610F-174D-4B2D-B97A-8B164155F504}" type="presOf" srcId="{AB270631-07C6-43C4-9379-A20564D0C379}" destId="{CA214834-7E70-429E-9115-98CDCCA250E7}" srcOrd="0" destOrd="0" presId="urn:microsoft.com/office/officeart/2005/8/layout/process1"/>
    <dgm:cxn modelId="{E11CA5B1-37D4-450A-BDB5-043EB4BAC50F}" type="presParOf" srcId="{36B6672C-4565-43CD-9287-05323C451233}" destId="{CA214834-7E70-429E-9115-98CDCCA250E7}" srcOrd="0" destOrd="0" presId="urn:microsoft.com/office/officeart/2005/8/layout/process1"/>
    <dgm:cxn modelId="{B007F26B-060C-4E30-A608-A0C5BC455165}" type="presParOf" srcId="{36B6672C-4565-43CD-9287-05323C451233}" destId="{8140B32B-87B9-4925-91B2-E7EF30807350}" srcOrd="1" destOrd="0" presId="urn:microsoft.com/office/officeart/2005/8/layout/process1"/>
    <dgm:cxn modelId="{01830EAF-5B18-4558-8F19-CB36FBF86FE3}" type="presParOf" srcId="{8140B32B-87B9-4925-91B2-E7EF30807350}" destId="{70DF38A7-FB2F-4789-80DB-72572A385306}" srcOrd="0" destOrd="0" presId="urn:microsoft.com/office/officeart/2005/8/layout/process1"/>
    <dgm:cxn modelId="{E567BD86-CA42-48BA-95F1-B8C6B40037AA}" type="presParOf" srcId="{36B6672C-4565-43CD-9287-05323C451233}" destId="{F93D6AAF-2620-4012-B71F-9E5E40BFC284}" srcOrd="2" destOrd="0" presId="urn:microsoft.com/office/officeart/2005/8/layout/process1"/>
    <dgm:cxn modelId="{286F0784-B096-4CBD-8082-0B7DBA22BD73}" type="presParOf" srcId="{36B6672C-4565-43CD-9287-05323C451233}" destId="{5FDCD62D-74E1-4DD8-9755-3742D4F9C02F}" srcOrd="3" destOrd="0" presId="urn:microsoft.com/office/officeart/2005/8/layout/process1"/>
    <dgm:cxn modelId="{AEAE614D-C844-4CEF-B5AE-DE986070C5F0}" type="presParOf" srcId="{5FDCD62D-74E1-4DD8-9755-3742D4F9C02F}" destId="{69430404-A586-4550-87F8-B8E6210A291D}" srcOrd="0" destOrd="0" presId="urn:microsoft.com/office/officeart/2005/8/layout/process1"/>
    <dgm:cxn modelId="{C8C48CE2-1E97-418E-8DCA-888A4312F432}" type="presParOf" srcId="{36B6672C-4565-43CD-9287-05323C451233}" destId="{8200229E-0CEC-4617-9EC1-46D15B5C74CA}" srcOrd="4" destOrd="0" presId="urn:microsoft.com/office/officeart/2005/8/layout/process1"/>
    <dgm:cxn modelId="{722FBB83-D682-4255-8F64-0F05997E6C51}" type="presParOf" srcId="{36B6672C-4565-43CD-9287-05323C451233}" destId="{035688CC-9A48-4881-8F01-2A39C4592A4F}" srcOrd="5" destOrd="0" presId="urn:microsoft.com/office/officeart/2005/8/layout/process1"/>
    <dgm:cxn modelId="{78848FD7-A25D-43E9-8D41-5085B2DC0A68}" type="presParOf" srcId="{035688CC-9A48-4881-8F01-2A39C4592A4F}" destId="{28E3829C-0C99-4468-8BDF-3166D1F368D9}" srcOrd="0" destOrd="0" presId="urn:microsoft.com/office/officeart/2005/8/layout/process1"/>
    <dgm:cxn modelId="{79A23DFA-FF77-407A-AA24-939896509863}" type="presParOf" srcId="{36B6672C-4565-43CD-9287-05323C451233}" destId="{87FA48E5-4A85-44DE-8646-34B762C5ADAC}" srcOrd="6" destOrd="0" presId="urn:microsoft.com/office/officeart/2005/8/layout/process1"/>
    <dgm:cxn modelId="{663AF846-04BF-40FD-801E-482BB42C04E1}" type="presParOf" srcId="{36B6672C-4565-43CD-9287-05323C451233}" destId="{3CCF0042-A2AE-485B-85D4-FA31D891D773}" srcOrd="7" destOrd="0" presId="urn:microsoft.com/office/officeart/2005/8/layout/process1"/>
    <dgm:cxn modelId="{D5CC07EF-13BF-47D7-B75F-BD751FAC359B}" type="presParOf" srcId="{3CCF0042-A2AE-485B-85D4-FA31D891D773}" destId="{E10C6AD2-D67A-42CE-BB93-E37F43AF8A3F}" srcOrd="0" destOrd="0" presId="urn:microsoft.com/office/officeart/2005/8/layout/process1"/>
    <dgm:cxn modelId="{E4CC8606-39F8-479A-B23F-606E4C3DD0B9}" type="presParOf" srcId="{36B6672C-4565-43CD-9287-05323C451233}" destId="{3AA9349C-0C9F-414E-B50E-A7C62418761C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EEF16-8899-4BC4-869A-A97A200F68A2}" type="datetimeFigureOut">
              <a:rPr lang="pl-PL" smtClean="0"/>
              <a:t>27.02.2019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ABB2D-0ABC-4EFE-98F3-89369269B0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04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BB2D-0ABC-4EFE-98F3-89369269B08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7655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BB2D-0ABC-4EFE-98F3-89369269B087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6419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BB2D-0ABC-4EFE-98F3-89369269B087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3317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BB2D-0ABC-4EFE-98F3-89369269B087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283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BB2D-0ABC-4EFE-98F3-89369269B087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156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2207360"/>
            <a:ext cx="7772400" cy="7635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4039820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527605"/>
            <a:ext cx="8229600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4" y="1443835"/>
            <a:ext cx="7482545" cy="458115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6010" y="527605"/>
            <a:ext cx="6244435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1" y="1596540"/>
            <a:ext cx="3817624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1" y="2226403"/>
            <a:ext cx="3817624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5" y="1596540"/>
            <a:ext cx="397033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5" y="2226403"/>
            <a:ext cx="3970330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4364" y="2360065"/>
            <a:ext cx="5796385" cy="763525"/>
          </a:xfrm>
        </p:spPr>
        <p:txBody>
          <a:bodyPr>
            <a:no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Warmińsko-Mazurska Specjalna </a:t>
            </a:r>
            <a:b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Strefa Ekonomiczna SA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="" xmlns:a16="http://schemas.microsoft.com/office/drawing/2014/main" id="{026918B6-C74A-479B-B073-9E222E9FA00C}"/>
              </a:ext>
            </a:extLst>
          </p:cNvPr>
          <p:cNvSpPr/>
          <p:nvPr/>
        </p:nvSpPr>
        <p:spPr>
          <a:xfrm>
            <a:off x="5793640" y="6507803"/>
            <a:ext cx="3325003" cy="30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5745" y="6497138"/>
            <a:ext cx="3325004" cy="458114"/>
          </a:xfrm>
        </p:spPr>
        <p:txBody>
          <a:bodyPr>
            <a:normAutofit/>
          </a:bodyPr>
          <a:lstStyle/>
          <a:p>
            <a:r>
              <a:rPr lang="pl-PL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Myszyniec, 26 </a:t>
            </a: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lutego 2019 r.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DB02995D-460B-4044-B0B1-C59A365E69FB}"/>
              </a:ext>
            </a:extLst>
          </p:cNvPr>
          <p:cNvSpPr/>
          <p:nvPr/>
        </p:nvSpPr>
        <p:spPr>
          <a:xfrm>
            <a:off x="8202413" y="6507803"/>
            <a:ext cx="916230" cy="30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itle 3">
            <a:extLst>
              <a:ext uri="{FF2B5EF4-FFF2-40B4-BE49-F238E27FC236}">
                <a16:creationId xmlns="" xmlns:a16="http://schemas.microsoft.com/office/drawing/2014/main" id="{2198BA15-5F56-409B-B389-0D3F27CB0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0" y="148130"/>
            <a:ext cx="7329840" cy="684885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OKRES OBOWIĄZYWANIA DECYZJI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8F3234BC-CF82-435F-9050-AA8ABD86AAD3}"/>
              </a:ext>
            </a:extLst>
          </p:cNvPr>
          <p:cNvSpPr/>
          <p:nvPr/>
        </p:nvSpPr>
        <p:spPr>
          <a:xfrm>
            <a:off x="2586835" y="985720"/>
            <a:ext cx="610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>
                <a:latin typeface="Arial" panose="020B0604020202020204" pitchFamily="34" charset="0"/>
                <a:ea typeface="Times New Roman" panose="02020603050405020304" pitchFamily="18" charset="0"/>
              </a:rPr>
              <a:t>Na obszarze zarządzanym przez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Warmińsko-Mazurską Specjalną Strefą Ekonomiczną </a:t>
            </a:r>
            <a:r>
              <a:rPr lang="pl-PL" sz="1400" dirty="0">
                <a:latin typeface="Arial" panose="020B0604020202020204" pitchFamily="34" charset="0"/>
                <a:ea typeface="Times New Roman" panose="02020603050405020304" pitchFamily="18" charset="0"/>
              </a:rPr>
              <a:t>występuje </a:t>
            </a:r>
            <a:r>
              <a:rPr lang="pl-PL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najdłuższy okres obowiązywania decyzji o wsparciu</a:t>
            </a:r>
            <a:r>
              <a:rPr lang="pl-PL" sz="1400" dirty="0">
                <a:latin typeface="Arial" panose="020B0604020202020204" pitchFamily="34" charset="0"/>
                <a:ea typeface="Times New Roman" panose="02020603050405020304" pitchFamily="18" charset="0"/>
              </a:rPr>
              <a:t> wynoszący  </a:t>
            </a:r>
            <a:r>
              <a:rPr lang="pl-PL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15 lat</a:t>
            </a:r>
            <a:r>
              <a:rPr lang="pl-PL" sz="1400" dirty="0">
                <a:latin typeface="Arial" panose="020B0604020202020204" pitchFamily="34" charset="0"/>
                <a:ea typeface="Times New Roman" panose="02020603050405020304" pitchFamily="18" charset="0"/>
              </a:rPr>
              <a:t> na terenie województwa warmińsko-mazurskiego oraz </a:t>
            </a:r>
            <a:r>
              <a:rPr lang="pl-PL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12 lat </a:t>
            </a:r>
            <a:r>
              <a:rPr lang="pl-PL" sz="1400" dirty="0">
                <a:latin typeface="Arial" panose="020B0604020202020204" pitchFamily="34" charset="0"/>
                <a:ea typeface="Times New Roman" panose="02020603050405020304" pitchFamily="18" charset="0"/>
              </a:rPr>
              <a:t>na terenie województwa mazowieckiego. </a:t>
            </a:r>
            <a:endParaRPr lang="pl-PL" sz="1400" dirty="0"/>
          </a:p>
        </p:txBody>
      </p: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35077F80-5427-4FA3-8114-283071A006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35" y="2360065"/>
            <a:ext cx="6287968" cy="33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8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DB02995D-460B-4044-B0B1-C59A365E69FB}"/>
              </a:ext>
            </a:extLst>
          </p:cNvPr>
          <p:cNvSpPr/>
          <p:nvPr/>
        </p:nvSpPr>
        <p:spPr>
          <a:xfrm>
            <a:off x="8202413" y="6507803"/>
            <a:ext cx="916230" cy="30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itle 3">
            <a:extLst>
              <a:ext uri="{FF2B5EF4-FFF2-40B4-BE49-F238E27FC236}">
                <a16:creationId xmlns="" xmlns:a16="http://schemas.microsoft.com/office/drawing/2014/main" id="{464A6AC3-0B6C-4373-BAA3-E72BB185309E}"/>
              </a:ext>
            </a:extLst>
          </p:cNvPr>
          <p:cNvSpPr txBox="1">
            <a:spLocks/>
          </p:cNvSpPr>
          <p:nvPr/>
        </p:nvSpPr>
        <p:spPr>
          <a:xfrm>
            <a:off x="2739540" y="148130"/>
            <a:ext cx="5650085" cy="684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 UZYSKAĆ ZWOLNIENIE PODATKOWE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670605" y="1280849"/>
            <a:ext cx="656908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Ulgę podatkową można otrzymać pod warunkiem zrealizowania nowej inwestycji, która jest definiowana jako: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128720" y="245994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- utworzenie nowego przedsiębiorstwa</a:t>
            </a:r>
          </a:p>
          <a:p>
            <a:r>
              <a:rPr lang="pl-PL" dirty="0"/>
              <a:t>- zwiększenie zdolności produkcyjnej</a:t>
            </a:r>
          </a:p>
          <a:p>
            <a:r>
              <a:rPr lang="pl-PL" dirty="0"/>
              <a:t>- wprowadzenie nowych produktów</a:t>
            </a:r>
          </a:p>
          <a:p>
            <a:r>
              <a:rPr lang="pl-PL" dirty="0"/>
              <a:t>- zasadnicza zmiana procesu produkcyjnego </a:t>
            </a:r>
          </a:p>
        </p:txBody>
      </p:sp>
    </p:spTree>
    <p:extLst>
      <p:ext uri="{BB962C8B-B14F-4D97-AF65-F5344CB8AC3E}">
        <p14:creationId xmlns:p14="http://schemas.microsoft.com/office/powerpoint/2010/main" val="249128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DB02995D-460B-4044-B0B1-C59A365E69FB}"/>
              </a:ext>
            </a:extLst>
          </p:cNvPr>
          <p:cNvSpPr/>
          <p:nvPr/>
        </p:nvSpPr>
        <p:spPr>
          <a:xfrm>
            <a:off x="8202413" y="6507803"/>
            <a:ext cx="916230" cy="30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itle 3">
            <a:extLst>
              <a:ext uri="{FF2B5EF4-FFF2-40B4-BE49-F238E27FC236}">
                <a16:creationId xmlns="" xmlns:a16="http://schemas.microsoft.com/office/drawing/2014/main" id="{464A6AC3-0B6C-4373-BAA3-E72BB185309E}"/>
              </a:ext>
            </a:extLst>
          </p:cNvPr>
          <p:cNvSpPr txBox="1">
            <a:spLocks/>
          </p:cNvSpPr>
          <p:nvPr/>
        </p:nvSpPr>
        <p:spPr>
          <a:xfrm>
            <a:off x="1589834" y="222195"/>
            <a:ext cx="5805557" cy="684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PRZYKŁAD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7719563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4941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DB02995D-460B-4044-B0B1-C59A365E69FB}"/>
              </a:ext>
            </a:extLst>
          </p:cNvPr>
          <p:cNvSpPr/>
          <p:nvPr/>
        </p:nvSpPr>
        <p:spPr>
          <a:xfrm>
            <a:off x="8202413" y="6507803"/>
            <a:ext cx="916230" cy="30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itle 3">
            <a:extLst>
              <a:ext uri="{FF2B5EF4-FFF2-40B4-BE49-F238E27FC236}">
                <a16:creationId xmlns="" xmlns:a16="http://schemas.microsoft.com/office/drawing/2014/main" id="{2198BA15-5F56-409B-B389-0D3F27CB0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0" y="148130"/>
            <a:ext cx="7329840" cy="684885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KOSZTY KWALIFIKOWANE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281425" y="1596540"/>
            <a:ext cx="3359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endParaRPr lang="pl-PL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369818"/>
              </p:ext>
            </p:extLst>
          </p:nvPr>
        </p:nvGraphicFramePr>
        <p:xfrm>
          <a:off x="2128720" y="1596540"/>
          <a:ext cx="5754370" cy="3195955"/>
        </p:xfrm>
        <a:graphic>
          <a:graphicData uri="http://schemas.openxmlformats.org/drawingml/2006/table">
            <a:tbl>
              <a:tblPr firstRow="1" firstCol="1" bandRow="1"/>
              <a:tblGrid>
                <a:gridCol w="2877185"/>
                <a:gridCol w="287718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NAKŁADY INWESTYCYJNE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Zakup gruntu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Zakup lub wytworzenie środków trwałych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Rozbudowa lub modernizacja istniejących środków trwałych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Nabycie wartości niematerialnych i prawnych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Najem lub dzierżawa gruntów, budynków i budowli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Leasing finansowy innych aktywów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KOSZTY PRACY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24 </a:t>
                      </a: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miesięczne wynagrodzenia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Powiększone o obowiązkowe obciążenia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Dotyczy nowych pracowników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9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DB02995D-460B-4044-B0B1-C59A365E69FB}"/>
              </a:ext>
            </a:extLst>
          </p:cNvPr>
          <p:cNvSpPr/>
          <p:nvPr/>
        </p:nvSpPr>
        <p:spPr>
          <a:xfrm>
            <a:off x="8202413" y="6507803"/>
            <a:ext cx="916230" cy="30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itle 3">
            <a:extLst>
              <a:ext uri="{FF2B5EF4-FFF2-40B4-BE49-F238E27FC236}">
                <a16:creationId xmlns="" xmlns:a16="http://schemas.microsoft.com/office/drawing/2014/main" id="{464A6AC3-0B6C-4373-BAA3-E72BB185309E}"/>
              </a:ext>
            </a:extLst>
          </p:cNvPr>
          <p:cNvSpPr txBox="1">
            <a:spLocks/>
          </p:cNvSpPr>
          <p:nvPr/>
        </p:nvSpPr>
        <p:spPr>
          <a:xfrm>
            <a:off x="2739540" y="148130"/>
            <a:ext cx="5500147" cy="684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 UZYSKAĆ ZWOLNIENIE PODATKOWE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281425" y="1291130"/>
            <a:ext cx="59582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Warunkiem </a:t>
            </a:r>
            <a:r>
              <a:rPr lang="pl-PL" dirty="0"/>
              <a:t>uzyskania ulgi podatkowej jest spełnienie określonych kryteriów ilościowych i </a:t>
            </a:r>
            <a:r>
              <a:rPr lang="pl-PL" dirty="0" smtClean="0"/>
              <a:t>jakościowych.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Kryteria </a:t>
            </a:r>
            <a:r>
              <a:rPr lang="pl-PL" dirty="0"/>
              <a:t>ilościowe to konieczne do poniesienia nakłady inwestycyjne, których wysokość jest  uzależniona od stopy bezrobocia w powiecie, w którym inwestycja będzie </a:t>
            </a:r>
            <a:r>
              <a:rPr lang="pl-PL" dirty="0" smtClean="0"/>
              <a:t>realizowana oraz </a:t>
            </a:r>
            <a:r>
              <a:rPr lang="pl-PL" dirty="0"/>
              <a:t>wielkości przedsiębiorstwa. </a:t>
            </a:r>
          </a:p>
        </p:txBody>
      </p:sp>
    </p:spTree>
    <p:extLst>
      <p:ext uri="{BB962C8B-B14F-4D97-AF65-F5344CB8AC3E}">
        <p14:creationId xmlns:p14="http://schemas.microsoft.com/office/powerpoint/2010/main" val="306258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16" y="490572"/>
            <a:ext cx="4835957" cy="4740282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DB02995D-460B-4044-B0B1-C59A365E69FB}"/>
              </a:ext>
            </a:extLst>
          </p:cNvPr>
          <p:cNvSpPr/>
          <p:nvPr/>
        </p:nvSpPr>
        <p:spPr>
          <a:xfrm>
            <a:off x="8202413" y="6507803"/>
            <a:ext cx="916230" cy="30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itle 3">
            <a:extLst>
              <a:ext uri="{FF2B5EF4-FFF2-40B4-BE49-F238E27FC236}">
                <a16:creationId xmlns="" xmlns:a16="http://schemas.microsoft.com/office/drawing/2014/main" id="{464A6AC3-0B6C-4373-BAA3-E72BB185309E}"/>
              </a:ext>
            </a:extLst>
          </p:cNvPr>
          <p:cNvSpPr txBox="1">
            <a:spLocks/>
          </p:cNvSpPr>
          <p:nvPr/>
        </p:nvSpPr>
        <p:spPr>
          <a:xfrm>
            <a:off x="2739540" y="148130"/>
            <a:ext cx="5500147" cy="684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ILOŚCIOWE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="" xmlns:a16="http://schemas.microsoft.com/office/drawing/2014/main" id="{FE2A5A69-548A-4BF8-96D5-4764009771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921115"/>
              </p:ext>
            </p:extLst>
          </p:nvPr>
        </p:nvGraphicFramePr>
        <p:xfrm>
          <a:off x="2281425" y="5016252"/>
          <a:ext cx="6118225" cy="1735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3645">
                  <a:extLst>
                    <a:ext uri="{9D8B030D-6E8A-4147-A177-3AD203B41FA5}">
                      <a16:colId xmlns="" xmlns:a16="http://schemas.microsoft.com/office/drawing/2014/main" val="2976767863"/>
                    </a:ext>
                  </a:extLst>
                </a:gridCol>
                <a:gridCol w="1223645">
                  <a:extLst>
                    <a:ext uri="{9D8B030D-6E8A-4147-A177-3AD203B41FA5}">
                      <a16:colId xmlns="" xmlns:a16="http://schemas.microsoft.com/office/drawing/2014/main" val="3578052187"/>
                    </a:ext>
                  </a:extLst>
                </a:gridCol>
                <a:gridCol w="1223645">
                  <a:extLst>
                    <a:ext uri="{9D8B030D-6E8A-4147-A177-3AD203B41FA5}">
                      <a16:colId xmlns="" xmlns:a16="http://schemas.microsoft.com/office/drawing/2014/main" val="3874770489"/>
                    </a:ext>
                  </a:extLst>
                </a:gridCol>
                <a:gridCol w="1223645">
                  <a:extLst>
                    <a:ext uri="{9D8B030D-6E8A-4147-A177-3AD203B41FA5}">
                      <a16:colId xmlns="" xmlns:a16="http://schemas.microsoft.com/office/drawing/2014/main" val="2110678700"/>
                    </a:ext>
                  </a:extLst>
                </a:gridCol>
                <a:gridCol w="1223645">
                  <a:extLst>
                    <a:ext uri="{9D8B030D-6E8A-4147-A177-3AD203B41FA5}">
                      <a16:colId xmlns="" xmlns:a16="http://schemas.microsoft.com/office/drawing/2014/main" val="218205777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Stopa bezrobocia w powiecie (%)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Wielkość przedsiębiorstwa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433356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mikro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małe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średnie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duże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97977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do 3,48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2 000 000 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5 000 000 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20 000 000 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100 000 000 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99301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3,49 - 5,8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1 600 000 zł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4 000 000 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16 000 000 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80 000 000 zł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25993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5,9 – 7,54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1 200 000 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3 000 000 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12 000 000 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60 000 000 zł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14430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7,55 – 9,28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800 000 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2 000 000 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8 000 000 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40 000 000 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51915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9,29 – 11,6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400 000 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1 000 000 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4 000 000 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20 000 000 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68690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11,7 – 14,5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300 000 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750 000 zł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3 000 000 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15 000 000 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54012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powyżej 14,5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200 000 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500 000 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2 000 000 zł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10 000 000 zł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72019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25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DB02995D-460B-4044-B0B1-C59A365E69FB}"/>
              </a:ext>
            </a:extLst>
          </p:cNvPr>
          <p:cNvSpPr/>
          <p:nvPr/>
        </p:nvSpPr>
        <p:spPr>
          <a:xfrm>
            <a:off x="8202413" y="6507803"/>
            <a:ext cx="916230" cy="30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itle 3">
            <a:extLst>
              <a:ext uri="{FF2B5EF4-FFF2-40B4-BE49-F238E27FC236}">
                <a16:creationId xmlns="" xmlns:a16="http://schemas.microsoft.com/office/drawing/2014/main" id="{464A6AC3-0B6C-4373-BAA3-E72BB185309E}"/>
              </a:ext>
            </a:extLst>
          </p:cNvPr>
          <p:cNvSpPr txBox="1">
            <a:spLocks/>
          </p:cNvSpPr>
          <p:nvPr/>
        </p:nvSpPr>
        <p:spPr>
          <a:xfrm>
            <a:off x="2739540" y="148130"/>
            <a:ext cx="5500147" cy="684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ILOŚCIOWE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128720" y="1596540"/>
            <a:ext cx="62609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Dodatkowo  w średnich miastach tracących funkcje społeczno-gospodarcze oraz w gminach graniczących z takimi miastami, minimalne nakłady inwestycyjne wynoszą: 10 mln zł - duża firma, 2 mln zł -  średnia firma, 500 000 zł - mała firma, 200 000 zł - mikro. </a:t>
            </a:r>
            <a:endParaRPr lang="pl-PL" dirty="0" smtClean="0"/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Dotyczy </a:t>
            </a:r>
            <a:r>
              <a:rPr lang="pl-PL" dirty="0"/>
              <a:t>to następujących miast: Bartoszyce, Braniewo, Działdowo, Elbląg,  Giżycko, Kętrzyn, Lidzbark Warmiński, Mrągowo, Olecko, Pisz, Szczytno oraz Ciechanów, Ostrołęka </a:t>
            </a:r>
            <a:endParaRPr lang="pl-PL" dirty="0" smtClean="0"/>
          </a:p>
          <a:p>
            <a:pPr algn="just"/>
            <a:r>
              <a:rPr lang="pl-PL" dirty="0" smtClean="0"/>
              <a:t>i </a:t>
            </a:r>
            <a:r>
              <a:rPr lang="pl-PL" dirty="0"/>
              <a:t>Pułtusk.</a:t>
            </a:r>
          </a:p>
        </p:txBody>
      </p:sp>
    </p:spTree>
    <p:extLst>
      <p:ext uri="{BB962C8B-B14F-4D97-AF65-F5344CB8AC3E}">
        <p14:creationId xmlns:p14="http://schemas.microsoft.com/office/powerpoint/2010/main" val="41036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DB02995D-460B-4044-B0B1-C59A365E69FB}"/>
              </a:ext>
            </a:extLst>
          </p:cNvPr>
          <p:cNvSpPr/>
          <p:nvPr/>
        </p:nvSpPr>
        <p:spPr>
          <a:xfrm>
            <a:off x="8202413" y="6507803"/>
            <a:ext cx="916230" cy="30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itle 3">
            <a:extLst>
              <a:ext uri="{FF2B5EF4-FFF2-40B4-BE49-F238E27FC236}">
                <a16:creationId xmlns="" xmlns:a16="http://schemas.microsoft.com/office/drawing/2014/main" id="{464A6AC3-0B6C-4373-BAA3-E72BB185309E}"/>
              </a:ext>
            </a:extLst>
          </p:cNvPr>
          <p:cNvSpPr txBox="1">
            <a:spLocks/>
          </p:cNvSpPr>
          <p:nvPr/>
        </p:nvSpPr>
        <p:spPr>
          <a:xfrm>
            <a:off x="2739540" y="148130"/>
            <a:ext cx="5500147" cy="684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JAKOŚCIOWE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5CD68EFB-3A8D-4C2F-AE44-5C16D7103F27}"/>
              </a:ext>
            </a:extLst>
          </p:cNvPr>
          <p:cNvSpPr/>
          <p:nvPr/>
        </p:nvSpPr>
        <p:spPr>
          <a:xfrm>
            <a:off x="1788803" y="751344"/>
            <a:ext cx="687172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Projekt inwestycyjny musi otrzymać odpowiednią liczbę punktów: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na obszarze zarządzanym przez W-M SSE SA leżącym w granicach województwa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warmińsko-mazurskiego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– co najmniej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4 punkty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na 10 możliwych;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na obszarze zarządzanym przez W-M SSE SA leżącym w granicach województwa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mazowieckiego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– co najmniej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5 punktów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na 10 możliwych.</a:t>
            </a:r>
          </a:p>
          <a:p>
            <a:pPr algn="just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Kryteria są zróżnicowane w zależności od tego czy inwestor zamierza inwestować w sektorze usług czy też sektorze produkcji przemysłowej. Podzielone zostały na dwie grupy: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kryterium zrównoważonego rozwoju gospodarczego – do zdobycia 5 punktów;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kryterium zrównoważonego rozwoju społecznego – do zdobycia 5 punktów.</a:t>
            </a:r>
          </a:p>
          <a:p>
            <a:pPr algn="just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Wśród minimalnej liczby uzyskanych punktów muszą się znaleźć przynajmniej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po jednym punkcie z każdej grupy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F5A50118-C7FB-4DE3-BCDE-54E61E421E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78" y="3597815"/>
            <a:ext cx="5370816" cy="301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DB02995D-460B-4044-B0B1-C59A365E69FB}"/>
              </a:ext>
            </a:extLst>
          </p:cNvPr>
          <p:cNvSpPr/>
          <p:nvPr/>
        </p:nvSpPr>
        <p:spPr>
          <a:xfrm>
            <a:off x="8202413" y="6507803"/>
            <a:ext cx="916230" cy="30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itle 3">
            <a:extLst>
              <a:ext uri="{FF2B5EF4-FFF2-40B4-BE49-F238E27FC236}">
                <a16:creationId xmlns="" xmlns:a16="http://schemas.microsoft.com/office/drawing/2014/main" id="{464A6AC3-0B6C-4373-BAA3-E72BB185309E}"/>
              </a:ext>
            </a:extLst>
          </p:cNvPr>
          <p:cNvSpPr txBox="1">
            <a:spLocks/>
          </p:cNvSpPr>
          <p:nvPr/>
        </p:nvSpPr>
        <p:spPr>
          <a:xfrm>
            <a:off x="2739540" y="148130"/>
            <a:ext cx="5500147" cy="684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JAKOŚCIOWE C.D.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="" xmlns:a16="http://schemas.microsoft.com/office/drawing/2014/main" id="{E008BFE1-7199-4B34-9A6B-C76AF46B7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616929"/>
              </p:ext>
            </p:extLst>
          </p:nvPr>
        </p:nvGraphicFramePr>
        <p:xfrm>
          <a:off x="1670604" y="863232"/>
          <a:ext cx="7177135" cy="4092818"/>
        </p:xfrm>
        <a:graphic>
          <a:graphicData uri="http://schemas.openxmlformats.org/drawingml/2006/table">
            <a:tbl>
              <a:tblPr firstRow="1" firstCol="1" bandRow="1"/>
              <a:tblGrid>
                <a:gridCol w="3596804">
                  <a:extLst>
                    <a:ext uri="{9D8B030D-6E8A-4147-A177-3AD203B41FA5}">
                      <a16:colId xmlns="" xmlns:a16="http://schemas.microsoft.com/office/drawing/2014/main" val="1076531274"/>
                    </a:ext>
                  </a:extLst>
                </a:gridCol>
                <a:gridCol w="3580331">
                  <a:extLst>
                    <a:ext uri="{9D8B030D-6E8A-4147-A177-3AD203B41FA5}">
                      <a16:colId xmlns="" xmlns:a16="http://schemas.microsoft.com/office/drawing/2014/main" val="279309720"/>
                    </a:ext>
                  </a:extLst>
                </a:gridCol>
              </a:tblGrid>
              <a:tr h="1668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ZRÓWNOWAŻONY ROZWÓJ GOSPODARCZY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84684236"/>
                  </a:ext>
                </a:extLst>
              </a:tr>
              <a:tr h="1668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Projekty przemysłowe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Projekty usługowe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6652662"/>
                  </a:ext>
                </a:extLst>
              </a:tr>
              <a:tr h="69389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Inwestycja w projekty wspierające branże z sektora: żywności wysokiej jakości; środków transportu; profesjonalnych urządzeń elektrycznych i elektronicznych; lotniczo-kosmicznego; produktów higienicznych, leków i wyrobów medycznych; maszynowego, odzysku materiałowego surowców i nowoczesnych tworzyw; ekobudownictwa; usług specjalistycznych; specjalistycznych usług teleinformatycznych oraz zgodnych z inteligentnymi specjalizacjami województwa, w którym jest planowana inwestycja.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2004624"/>
                  </a:ext>
                </a:extLst>
              </a:tr>
              <a:tr h="16686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Osiągnięcie odpowiedniego poziomu sprzedaży poza terytorium Rzeczypospolitej Polskiej.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1753275"/>
                  </a:ext>
                </a:extLst>
              </a:tr>
              <a:tr h="518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Przynależność do Krajowego Klastra Kluczowego.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Utworzenie centrum nowoczesnych usług dla biznesu o zasięgu wykraczającym poza terytorium Rzeczypospolitej Polskiej.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54312189"/>
                  </a:ext>
                </a:extLst>
              </a:tr>
              <a:tr h="16686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Prowadzenie działalności badawczo-rozwojowej.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9652682"/>
                  </a:ext>
                </a:extLst>
              </a:tr>
              <a:tr h="16686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Posiadanie statusu mikro, małego lub średniego przedsiębiorcy.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63456847"/>
                  </a:ext>
                </a:extLst>
              </a:tr>
              <a:tr h="1668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ZRÓWNOWAŻONY ROZWÓJ SPOŁECZNY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2288889"/>
                  </a:ext>
                </a:extLst>
              </a:tr>
              <a:tr h="1668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Projekty przemysłowe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Projekty usługowe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6785924"/>
                  </a:ext>
                </a:extLst>
              </a:tr>
              <a:tr h="518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Utworzenie wyspecjalizowanych miejsc pracy w celu prowadzenia działalności gospodarczej objętej nowa inwestycją i oferowanie stabilnego zatrudnienia.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Utworzenie wysokopłatnych miejsc pracy i oferowanie stabilnego zatrudnienia.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20071033"/>
                  </a:ext>
                </a:extLst>
              </a:tr>
              <a:tr h="16686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Prowadzenie działalności gospodarczej o niskim negatywnym wpływie na środowisko.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3285533"/>
                  </a:ext>
                </a:extLst>
              </a:tr>
              <a:tr h="69389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Zlokalizowanie inwestycji w miastach: Bartoszyce, Braniewo, Działdowo, Elbląg, Ełk, Giżycko, Kętrzyn, Lidzbark Warmiński, Mrągowo, Olecko, Pisz i Szczytno, Ciechanów, Ostrołęka i Pułtusk lub gminach graniczących z tymi miastami albo na obszarze powiatów lub miast na prawach powiatu, w których stopa bezrobocia wynosi co najmniej 160% przeciętnej stopy bezrobocia w kraju, z wyłączeniem miast, w których zlokalizowana jest siedziba wojewody lub sejmiku województwa.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3216016"/>
                  </a:ext>
                </a:extLst>
              </a:tr>
              <a:tr h="16686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Wspieranie zdobywania wykształcenia i kwalifikacji zawodowych oraz współpraca ze szkołami branżowymi</a:t>
                      </a:r>
                      <a:r>
                        <a:rPr lang="pl-PL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2218981"/>
                  </a:ext>
                </a:extLst>
              </a:tr>
              <a:tr h="16686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Podejmowanie działań w zakresie opieki nad pracownikiem.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53186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146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DB02995D-460B-4044-B0B1-C59A365E69FB}"/>
              </a:ext>
            </a:extLst>
          </p:cNvPr>
          <p:cNvSpPr/>
          <p:nvPr/>
        </p:nvSpPr>
        <p:spPr>
          <a:xfrm>
            <a:off x="8202413" y="6507803"/>
            <a:ext cx="916230" cy="30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itle 3">
            <a:extLst>
              <a:ext uri="{FF2B5EF4-FFF2-40B4-BE49-F238E27FC236}">
                <a16:creationId xmlns="" xmlns:a16="http://schemas.microsoft.com/office/drawing/2014/main" id="{2198BA15-5F56-409B-B389-0D3F27CB0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0" y="148130"/>
            <a:ext cx="7329840" cy="684885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DECYZJA O WSPARCIU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19CA1E29-53D7-4353-9ACB-39055D091AAC}"/>
              </a:ext>
            </a:extLst>
          </p:cNvPr>
          <p:cNvSpPr/>
          <p:nvPr/>
        </p:nvSpPr>
        <p:spPr>
          <a:xfrm>
            <a:off x="1823310" y="900675"/>
            <a:ext cx="687172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Decyzja o wsparciu – podstawowych dokument określający warunki realizacji nowej inwestycji – wprowadzony w miejsce zezwolenia na prowadzenie działalności na terenie SSE – określa:</a:t>
            </a:r>
          </a:p>
          <a:p>
            <a:pPr algn="just"/>
            <a:endParaRPr lang="pl-PL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l-P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Okres </a:t>
            </a:r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obowiązywania decyzji,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Przedmiot działalności (określony według kodów PKWiU),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Warunki, które przedsiębiorca obowiązany jest spełnić, w szczególności: </a:t>
            </a:r>
          </a:p>
          <a:p>
            <a:pPr marL="396000" algn="just"/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Liczbę nowych miejsc pracy, które zostaną utworzone przez przedsiębiorcę w określonym terminie w związku z nową inwestycją, </a:t>
            </a:r>
          </a:p>
          <a:p>
            <a:pPr marL="396000" algn="just"/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Wartość nakładów inwestycyjnych, które przedsiębiorca poniesie w określonym terminie, </a:t>
            </a:r>
          </a:p>
          <a:p>
            <a:pPr marL="396000" algn="just"/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Termin zakończenia inwestycji, </a:t>
            </a:r>
          </a:p>
          <a:p>
            <a:pPr marL="396000" algn="just"/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Kryteria ilościowe i jakościowe, do spełnienia których przedsiębiorca się zobowiązał.</a:t>
            </a:r>
          </a:p>
          <a:p>
            <a:pPr indent="-342900" algn="just">
              <a:buFont typeface="+mj-lt"/>
              <a:buAutoNum type="arabicPeriod" startAt="4"/>
            </a:pPr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Maksymalną wysokość nakładów inwestycyjnych oraz dwuletnich kosztów pracy, </a:t>
            </a:r>
            <a:r>
              <a:rPr lang="pl-P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które </a:t>
            </a:r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mogą stanowić podstawę do określenia maksymalnej kwoty pomocy publicznej,</a:t>
            </a:r>
          </a:p>
          <a:p>
            <a:pPr indent="-342900" algn="just">
              <a:buFont typeface="+mj-lt"/>
              <a:buAutoNum type="arabicPeriod" startAt="4"/>
            </a:pPr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Obszar, na którym inwestycja będzie prowadzona zgodnie z danymi ewidencyjnymi nieruchomości.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0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4130" y="312380"/>
            <a:ext cx="6566316" cy="532180"/>
          </a:xfrm>
        </p:spPr>
        <p:txBody>
          <a:bodyPr>
            <a:noAutofit/>
          </a:bodyPr>
          <a:lstStyle/>
          <a:p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POMOC PUBLICZNA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2C6FC31D-C798-49C3-A703-3E299E9E81F4}"/>
              </a:ext>
            </a:extLst>
          </p:cNvPr>
          <p:cNvSpPr/>
          <p:nvPr/>
        </p:nvSpPr>
        <p:spPr>
          <a:xfrm>
            <a:off x="0" y="6207126"/>
            <a:ext cx="9128634" cy="650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03B2F6AB-D8EC-4458-B799-160D00E79F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" y="6207126"/>
            <a:ext cx="1870075" cy="65087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30FFB51F-F370-4E40-9F40-8618FA7E4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344" y="6330396"/>
            <a:ext cx="3182289" cy="46620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2EA9E981-730D-446A-BA11-EB5289F30FB1}"/>
              </a:ext>
            </a:extLst>
          </p:cNvPr>
          <p:cNvSpPr/>
          <p:nvPr/>
        </p:nvSpPr>
        <p:spPr>
          <a:xfrm>
            <a:off x="226770" y="1596540"/>
            <a:ext cx="867509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30.06.2018 r. weszła w życie Ustawa z dnia 10 maja 2018 r. o wspieraniu nowych inwestycji, która wprowadziła nowy mechanizm udzielania przedsiębiorcom pomocy publicznej na projekty inwestycyjne na terytorium całej Rzeczypospolitej Polskiej.</a:t>
            </a:r>
          </a:p>
          <a:p>
            <a:pPr algn="just"/>
            <a:endParaRPr lang="pl-PL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5.09.2018 r. weszło w życie 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Rozporządzenie Rady Ministrów w sprawie pomocy publicznej udzielanej niektórym przedsiębiorcom na realizację nowych inwestycji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dzięki któremu przedsiębiorcy mogą ubiegać się o uzyskanie decyzji o wsparciu.</a:t>
            </a:r>
          </a:p>
          <a:p>
            <a:pPr algn="just"/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Przedsiębiorcy mogą w myśl nowych przepisów korzystać z pomocy publicznej oferowanej przez specjalne strefy ekonomiczne na terenie całej Polski (również m.in. na terenach będących własnością przedsiębiorstw), a nie tylko na obszarach objętych granicami stref.</a:t>
            </a:r>
          </a:p>
          <a:p>
            <a:pPr algn="just"/>
            <a:endParaRPr lang="pl-PL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Wydane do tej pory Zezwolenia na prowadzenie działalności gospodarczej na terenie Warmińsko-Mazurskiej Specjalnej Strefy Ekonomicznej pozostają w mocy i będą realizowane na zasadach obowiązujących w momencie ich wydawania. Specjalne strefy ekonomiczne mają funkcjonować do końca 2026 roku, ale nie będą już wydawane nowe zezwolenia.</a:t>
            </a:r>
          </a:p>
          <a:p>
            <a:pPr algn="just"/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7169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DB02995D-460B-4044-B0B1-C59A365E69FB}"/>
              </a:ext>
            </a:extLst>
          </p:cNvPr>
          <p:cNvSpPr/>
          <p:nvPr/>
        </p:nvSpPr>
        <p:spPr>
          <a:xfrm>
            <a:off x="8202413" y="6507803"/>
            <a:ext cx="916230" cy="30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itle 3">
            <a:extLst>
              <a:ext uri="{FF2B5EF4-FFF2-40B4-BE49-F238E27FC236}">
                <a16:creationId xmlns="" xmlns:a16="http://schemas.microsoft.com/office/drawing/2014/main" id="{2198BA15-5F56-409B-B389-0D3F27CB0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0" y="148130"/>
            <a:ext cx="7329840" cy="684885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PODSTAWOWE OBOWIĄZKI INWESTORA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310" y="985720"/>
            <a:ext cx="6436573" cy="43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48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17900" y="1550374"/>
            <a:ext cx="1082375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KROK</a:t>
            </a:r>
            <a:r>
              <a:rPr kumimoji="0" lang="pl-PL" altLang="pl-PL" sz="16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pl-PL" altLang="pl-PL" sz="16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DO ZDOBYCIA ZWOLNIENIA PODATKOWEGO  </a:t>
            </a:r>
            <a:endParaRPr kumimoji="0" lang="pl-PL" alt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40022306"/>
              </p:ext>
            </p:extLst>
          </p:nvPr>
        </p:nvGraphicFramePr>
        <p:xfrm>
          <a:off x="593436" y="2665475"/>
          <a:ext cx="8246069" cy="1527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4223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03065" y="125814"/>
            <a:ext cx="5497380" cy="837591"/>
          </a:xfrm>
        </p:spPr>
        <p:txBody>
          <a:bodyPr>
            <a:normAutofit/>
          </a:bodyPr>
          <a:lstStyle/>
          <a:p>
            <a:pPr algn="r"/>
            <a:r>
              <a:rPr lang="pl-P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6260" y="1443835"/>
            <a:ext cx="8543246" cy="4275740"/>
          </a:xfrm>
        </p:spPr>
        <p:txBody>
          <a:bodyPr>
            <a:normAutofit fontScale="92500" lnSpcReduction="20000"/>
          </a:bodyPr>
          <a:lstStyle/>
          <a:p>
            <a:pPr marL="4763" indent="20638">
              <a:buNone/>
            </a:pPr>
            <a:endParaRPr lang="pl-PL" alt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3" indent="20638" algn="ctr">
              <a:buNone/>
            </a:pPr>
            <a:endParaRPr lang="pl-PL" alt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3" indent="20638" algn="ctr">
              <a:buNone/>
            </a:pPr>
            <a:r>
              <a:rPr lang="pl-PL" altLang="pl-PL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Warmińsko-Mazurska Specjalna Strefa Ekonomiczna SA</a:t>
            </a:r>
          </a:p>
          <a:p>
            <a:pPr marL="4763" indent="20638" algn="ctr">
              <a:buNone/>
            </a:pPr>
            <a:r>
              <a:rPr lang="pl-PL" altLang="pl-PL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ul. Barczewskiego 1</a:t>
            </a:r>
          </a:p>
          <a:p>
            <a:pPr marL="4763" indent="20638" algn="ctr">
              <a:buNone/>
            </a:pPr>
            <a:r>
              <a:rPr lang="pl-PL" altLang="pl-PL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10-061 Olsztyn</a:t>
            </a:r>
          </a:p>
          <a:p>
            <a:pPr marL="4763" indent="20638" algn="ctr">
              <a:buNone/>
            </a:pPr>
            <a:r>
              <a:rPr lang="pl-PL" altLang="pl-PL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T: + 48 89 535 02 41</a:t>
            </a:r>
          </a:p>
          <a:p>
            <a:pPr marL="4763" indent="20638" algn="ctr">
              <a:buNone/>
            </a:pPr>
            <a:endParaRPr lang="pl-PL" altLang="pl-PL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3" indent="20638" algn="ctr">
              <a:buNone/>
            </a:pPr>
            <a:r>
              <a:rPr lang="pl-PL" altLang="pl-PL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wmsse@wmsse.eu</a:t>
            </a:r>
          </a:p>
          <a:p>
            <a:pPr marL="4763" indent="20638" algn="ctr">
              <a:buNone/>
            </a:pPr>
            <a:r>
              <a:rPr lang="pl-PL" altLang="pl-PL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www.wmsse.com.pl</a:t>
            </a:r>
            <a:endParaRPr lang="pl-PL" altLang="pl-PL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="" xmlns:a16="http://schemas.microsoft.com/office/drawing/2014/main" id="{5F1175C7-17A3-4DC1-B4D6-B503842C1FF5}"/>
              </a:ext>
            </a:extLst>
          </p:cNvPr>
          <p:cNvSpPr/>
          <p:nvPr/>
        </p:nvSpPr>
        <p:spPr>
          <a:xfrm>
            <a:off x="0" y="6207126"/>
            <a:ext cx="9128634" cy="650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FBA7981A-FB11-44CA-BB1C-E73ED43767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" y="6207126"/>
            <a:ext cx="1870075" cy="6508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344" y="6330396"/>
            <a:ext cx="3182289" cy="4662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CFC5BD1D-2963-416D-8C85-42CEFDD12F2C}"/>
              </a:ext>
            </a:extLst>
          </p:cNvPr>
          <p:cNvSpPr/>
          <p:nvPr/>
        </p:nvSpPr>
        <p:spPr>
          <a:xfrm>
            <a:off x="8202413" y="6507803"/>
            <a:ext cx="916230" cy="30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267D2828-62FC-4C1D-8852-825C69F050C7}"/>
              </a:ext>
            </a:extLst>
          </p:cNvPr>
          <p:cNvSpPr/>
          <p:nvPr/>
        </p:nvSpPr>
        <p:spPr>
          <a:xfrm>
            <a:off x="1662370" y="985720"/>
            <a:ext cx="717713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Obszar zarządzany przez W-M SSE SA obejmuje dwa podobszary:</a:t>
            </a:r>
          </a:p>
          <a:p>
            <a:pPr marL="342900" indent="-342900" algn="just">
              <a:buFont typeface="Courier New" panose="02070309020205020404" pitchFamily="49" charset="0"/>
              <a:buChar char="-"/>
            </a:pP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podobszar warmińsko-mazurski: prawie cały teren województwa warmińsko-mazurskiego (19 z 21 powiatów i miast na prawie powiatu);</a:t>
            </a:r>
          </a:p>
          <a:p>
            <a:pPr marL="342900" indent="-342900" algn="just">
              <a:buFont typeface="Courier New" panose="02070309020205020404" pitchFamily="49" charset="0"/>
              <a:buChar char="-"/>
            </a:pP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podobszar mazowiecki: północna część terenu województwa mazowieckiego (11 </a:t>
            </a:r>
            <a:b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 42 powiatów i miast na prawie powiatu) - 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cały podregion ciechanowski, 5 z 6 powiatów podregionu ostrołęckiego oraz 1 z 6 powiatów podregionu warszawskiego wschodniego.</a:t>
            </a:r>
            <a:endParaRPr lang="pl-PL" sz="14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7638B7E9-174C-45D2-913D-D1E0DA5F62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70" y="2665475"/>
            <a:ext cx="7338075" cy="3127488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="" xmlns:a16="http://schemas.microsoft.com/office/drawing/2014/main" id="{32024347-0E9A-415E-85AE-181FDA6D7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540" y="148130"/>
            <a:ext cx="5500147" cy="684885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W-M SSE - OBSZAR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0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CFC5BD1D-2963-416D-8C85-42CEFDD12F2C}"/>
              </a:ext>
            </a:extLst>
          </p:cNvPr>
          <p:cNvSpPr/>
          <p:nvPr/>
        </p:nvSpPr>
        <p:spPr>
          <a:xfrm>
            <a:off x="8202413" y="6507803"/>
            <a:ext cx="916230" cy="30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6D86F91A-7416-4BB8-8334-81514DC71C85}"/>
              </a:ext>
            </a:extLst>
          </p:cNvPr>
          <p:cNvSpPr/>
          <p:nvPr/>
        </p:nvSpPr>
        <p:spPr>
          <a:xfrm>
            <a:off x="1879549" y="1138425"/>
            <a:ext cx="67190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Polska Strefa Inwestycji </a:t>
            </a:r>
            <a:r>
              <a:rPr lang="pl-PL" sz="1400" dirty="0"/>
              <a:t>– obszar zarządzany przez WMSSE SA obejmuje województwo warmińsko-mazurskie (z wyłączeniem powiatu gołdapskiego i ełckiego) oraz północną część województwa </a:t>
            </a:r>
            <a:r>
              <a:rPr lang="pl-PL" sz="1400" dirty="0" smtClean="0"/>
              <a:t>mazowieckiego.</a:t>
            </a:r>
            <a:endParaRPr lang="pl-PL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="" xmlns:a16="http://schemas.microsoft.com/office/drawing/2014/main" id="{FC7FCCB1-7F92-4BAB-AEC6-4F2C7A65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540" y="300835"/>
            <a:ext cx="5500147" cy="684885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W-M SSE - LOKALIZACJA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06" y="1606351"/>
            <a:ext cx="7239094" cy="527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DB02995D-460B-4044-B0B1-C59A365E69FB}"/>
              </a:ext>
            </a:extLst>
          </p:cNvPr>
          <p:cNvSpPr/>
          <p:nvPr/>
        </p:nvSpPr>
        <p:spPr>
          <a:xfrm>
            <a:off x="8202413" y="6507803"/>
            <a:ext cx="916230" cy="30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09992EBA-A530-4770-8B1D-9F4820FDDFCC}"/>
              </a:ext>
            </a:extLst>
          </p:cNvPr>
          <p:cNvSpPr/>
          <p:nvPr/>
        </p:nvSpPr>
        <p:spPr>
          <a:xfrm>
            <a:off x="2689560" y="3202876"/>
            <a:ext cx="61082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 publiczna udzielana przedsiębiorcy w formie zwolnień podatkowych przysługuje z dwóch tytułów: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kosztów nowej inwestycji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(maksymalna wielkość pomocy publicznej jest liczona jako iloczyn maksymalnej intensywności pomocy określonej dla danego obszaru i kosztów inwestycji kwalifikujących się do objęcia pomocą);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zatrudnienia określonej liczby pracowników w związku z nową inwestycją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(maksymalna wielkość pomocy publicznej jest liczona jako iloczyn maksymalnej intensywności pomocy określonej dla danego obszaru i dwuletnich kosztów pracy nowozatrudnionych pracowników, obejmujących koszty płacy brutto tych pracowników, powiększone o składki na obowiązkowe, takie jak składki na ubezpieczenie społeczne, ponoszone przez przedsiębiorcę od dnia zatrudnienia tych pracowników).</a:t>
            </a:r>
          </a:p>
          <a:p>
            <a:pPr algn="just"/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Przedsiębiorca ma pełną swobodę w wyborze tytułu, z którego chce korzystać.</a:t>
            </a:r>
          </a:p>
        </p:txBody>
      </p:sp>
      <p:sp>
        <p:nvSpPr>
          <p:cNvPr id="5" name="Title 3">
            <a:extLst>
              <a:ext uri="{FF2B5EF4-FFF2-40B4-BE49-F238E27FC236}">
                <a16:creationId xmlns="" xmlns:a16="http://schemas.microsoft.com/office/drawing/2014/main" id="{2198BA15-5F56-409B-B389-0D3F27CB0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540" y="148130"/>
            <a:ext cx="5500147" cy="684885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PODSTAWA ZWOLNIENIA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E7642C6D-20A5-4856-8FC6-04980A3A5152}"/>
              </a:ext>
            </a:extLst>
          </p:cNvPr>
          <p:cNvSpPr/>
          <p:nvPr/>
        </p:nvSpPr>
        <p:spPr>
          <a:xfrm>
            <a:off x="1670605" y="955343"/>
            <a:ext cx="71771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Nowa inwestycja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to inwestycja w rzeczowe aktywa trwałe lub wartości niematerialne i prawne związane z: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założeniem nowego przedsiębiorstwa,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zwiększeniem zdolności produkcyjnej istniejącego przedsiębiorstwa,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dywersyfikacją produkcji przedsiębiorstwa przez wprowadzenie produktów uprzednio nieprodukowanych w przedsiębiorstwie lub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zasadniczą zmianą dotyczącą procesu produkcyjnego istniejącego przedsiębiorstwa, z wyłączeniem przedsiębiorstwa, wobec którego wszczęte zostało postępowanie upadłościowe lub został złożony wniosek do sądu o ogłoszenie upadłości.</a:t>
            </a:r>
          </a:p>
        </p:txBody>
      </p:sp>
    </p:spTree>
    <p:extLst>
      <p:ext uri="{BB962C8B-B14F-4D97-AF65-F5344CB8AC3E}">
        <p14:creationId xmlns:p14="http://schemas.microsoft.com/office/powerpoint/2010/main" val="26883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DB02995D-460B-4044-B0B1-C59A365E69FB}"/>
              </a:ext>
            </a:extLst>
          </p:cNvPr>
          <p:cNvSpPr/>
          <p:nvPr/>
        </p:nvSpPr>
        <p:spPr>
          <a:xfrm>
            <a:off x="8202413" y="6507803"/>
            <a:ext cx="916230" cy="30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7A9F97B9-CACA-4BA1-B08A-4F93359C7F62}"/>
              </a:ext>
            </a:extLst>
          </p:cNvPr>
          <p:cNvSpPr/>
          <p:nvPr/>
        </p:nvSpPr>
        <p:spPr>
          <a:xfrm>
            <a:off x="1365195" y="749059"/>
            <a:ext cx="76352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Podstawową korzyścią wynikającą z inwestowania na obszarze zarządzanym przez Warmińsko-Mazurską Specjalną Strefę Ekonomiczną SA jest pomoc publiczna w postaci zwolnienia z podatku dochodowego. Jest to 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najwyższa w skali kraju pomoc publiczna udzielana przedsiębiorcom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 – kwota niezapłaconego podatku  może wynieść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 nawet 70% wartości wydatków kwalifikowanych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84FF8FF0-527B-4A6F-AC67-E7E96CC9D4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20" y="2512770"/>
            <a:ext cx="5564454" cy="3069352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="" xmlns:a16="http://schemas.microsoft.com/office/drawing/2014/main" id="{95FEE0DE-FE62-4158-BEA7-90C50024E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195" y="109440"/>
            <a:ext cx="7635249" cy="684885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Pomoc publiczna w SSE – zasady ogólne</a:t>
            </a:r>
          </a:p>
        </p:txBody>
      </p:sp>
    </p:spTree>
    <p:extLst>
      <p:ext uri="{BB962C8B-B14F-4D97-AF65-F5344CB8AC3E}">
        <p14:creationId xmlns:p14="http://schemas.microsoft.com/office/powerpoint/2010/main" val="4443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DB02995D-460B-4044-B0B1-C59A365E69FB}"/>
              </a:ext>
            </a:extLst>
          </p:cNvPr>
          <p:cNvSpPr/>
          <p:nvPr/>
        </p:nvSpPr>
        <p:spPr>
          <a:xfrm>
            <a:off x="8202413" y="6507803"/>
            <a:ext cx="916230" cy="30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itle 3">
            <a:extLst>
              <a:ext uri="{FF2B5EF4-FFF2-40B4-BE49-F238E27FC236}">
                <a16:creationId xmlns="" xmlns:a16="http://schemas.microsoft.com/office/drawing/2014/main" id="{B1EC500E-68A3-4C72-93E7-EE1D56967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310" y="148130"/>
            <a:ext cx="6871725" cy="684885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Intensywność pomocy publicznej i obliczanie wartości zwolnienia podatkowego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1430570" y="1803643"/>
            <a:ext cx="1832006" cy="1184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maksymalna </a:t>
            </a:r>
            <a:r>
              <a:rPr lang="pl-PL" dirty="0"/>
              <a:t>intensywność pomocy </a:t>
            </a:r>
            <a:endParaRPr lang="pl-PL" dirty="0" smtClean="0"/>
          </a:p>
          <a:p>
            <a:pPr algn="ctr"/>
            <a:r>
              <a:rPr lang="pl-PL" sz="1400" dirty="0" smtClean="0"/>
              <a:t>(do 70%)</a:t>
            </a:r>
            <a:endParaRPr lang="pl-PL" sz="1400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3917288" y="1853384"/>
            <a:ext cx="1985165" cy="1022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wyższa kwota kosztów 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6753762" y="1869007"/>
            <a:ext cx="1985165" cy="1068935"/>
          </a:xfrm>
          <a:prstGeom prst="roundRect">
            <a:avLst>
              <a:gd name="adj" fmla="val 7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pula </a:t>
            </a:r>
            <a:r>
              <a:rPr lang="pl-PL" dirty="0" smtClean="0"/>
              <a:t>pomocy publicznej</a:t>
            </a:r>
          </a:p>
          <a:p>
            <a:pPr algn="ctr"/>
            <a:r>
              <a:rPr lang="pl-PL" i="1" dirty="0"/>
              <a:t>(</a:t>
            </a:r>
            <a:r>
              <a:rPr lang="pl-PL" sz="1200" i="1" dirty="0"/>
              <a:t>niezapłacony podatek PIT lub CIT</a:t>
            </a:r>
            <a:r>
              <a:rPr lang="pl-PL" sz="1200" dirty="0"/>
              <a:t>)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3459173" y="2218808"/>
            <a:ext cx="458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x</a:t>
            </a:r>
            <a:endParaRPr lang="pl-PL" b="1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6131510" y="2232142"/>
            <a:ext cx="458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=</a:t>
            </a:r>
            <a:endParaRPr lang="pl-PL" dirty="0"/>
          </a:p>
        </p:txBody>
      </p:sp>
      <p:cxnSp>
        <p:nvCxnSpPr>
          <p:cNvPr id="21" name="Łącznik prosty 20"/>
          <p:cNvCxnSpPr/>
          <p:nvPr/>
        </p:nvCxnSpPr>
        <p:spPr>
          <a:xfrm>
            <a:off x="4877410" y="2988330"/>
            <a:ext cx="0" cy="458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>
            <a:off x="2619295" y="3471134"/>
            <a:ext cx="4581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rostokąt 24"/>
          <p:cNvSpPr/>
          <p:nvPr/>
        </p:nvSpPr>
        <p:spPr>
          <a:xfrm>
            <a:off x="5911838" y="3882202"/>
            <a:ext cx="2748690" cy="617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dwuletnich kosztów pracy nowo zatrudnionych pracowników </a:t>
            </a:r>
            <a:endParaRPr lang="pl-PL" sz="1400" dirty="0"/>
          </a:p>
        </p:txBody>
      </p:sp>
      <p:cxnSp>
        <p:nvCxnSpPr>
          <p:cNvPr id="31" name="Łącznik prosty ze strzałką 30"/>
          <p:cNvCxnSpPr/>
          <p:nvPr/>
        </p:nvCxnSpPr>
        <p:spPr>
          <a:xfrm>
            <a:off x="2619295" y="3471134"/>
            <a:ext cx="0" cy="299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>
            <a:off x="7200445" y="3471134"/>
            <a:ext cx="0" cy="299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rostokąt 36"/>
          <p:cNvSpPr/>
          <p:nvPr/>
        </p:nvSpPr>
        <p:spPr>
          <a:xfrm>
            <a:off x="1477207" y="3893343"/>
            <a:ext cx="2427436" cy="610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w</a:t>
            </a:r>
            <a:r>
              <a:rPr lang="pl-PL" sz="1400" dirty="0" smtClean="0"/>
              <a:t>ydatków inwestycyjnych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15065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DB02995D-460B-4044-B0B1-C59A365E69FB}"/>
              </a:ext>
            </a:extLst>
          </p:cNvPr>
          <p:cNvSpPr/>
          <p:nvPr/>
        </p:nvSpPr>
        <p:spPr>
          <a:xfrm>
            <a:off x="8202413" y="6507803"/>
            <a:ext cx="916230" cy="30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3489DC0B-E9EB-4B41-8F99-8C09CAFA5DFA}"/>
              </a:ext>
            </a:extLst>
          </p:cNvPr>
          <p:cNvSpPr/>
          <p:nvPr/>
        </p:nvSpPr>
        <p:spPr>
          <a:xfrm>
            <a:off x="1365194" y="1081770"/>
            <a:ext cx="763524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Mikroprzedsiębiorstwo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 to przedsiębiorstwo zatrudniające mniej niż 10 pracowników, którego roczny obrót oraz/lub całkowity bilans roczny nie przekracza 2 milionów euro.</a:t>
            </a:r>
          </a:p>
          <a:p>
            <a:pPr algn="just"/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Małe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 przedsiębiorstwo to przedsiębiorstwo zatrudniające mniej niż 50 pracowników, którego roczny obrót oraz/lub całkowity bilans roczny nie przekracza 10 milionów euro.</a:t>
            </a:r>
          </a:p>
          <a:p>
            <a:pPr algn="just"/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Średnie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 przedsiębiorstwo to przedsiębiorstwo zatrudniające mniej niż 250 pracowników, którego roczny obrót nie przekracza 50 milionów euro lub całkowity bilans roczny nie przekracza 43 milionów euro.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B7B1543A-BFB9-4932-BFDA-8BC5755C5A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55" y="2826349"/>
            <a:ext cx="5647932" cy="3537312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="" xmlns:a16="http://schemas.microsoft.com/office/drawing/2014/main" id="{B1EC500E-68A3-4C72-93E7-EE1D56967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310" y="148130"/>
            <a:ext cx="6871725" cy="684885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DEFINICJA PRZEDSIĘBIORSTWA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CFFD6659-41B2-46C3-BE2A-3A5E466C7AAC}"/>
              </a:ext>
            </a:extLst>
          </p:cNvPr>
          <p:cNvSpPr/>
          <p:nvPr/>
        </p:nvSpPr>
        <p:spPr>
          <a:xfrm>
            <a:off x="1399700" y="3321796"/>
            <a:ext cx="15270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Pozostałe to przedsiębiorstwa 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duże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429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03065" y="256963"/>
            <a:ext cx="7016195" cy="684885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KTO MOŻE SKORZYSTAĆ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5412" y="37080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090" y="-2373790"/>
            <a:ext cx="7934643" cy="824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967</Words>
  <Application>Microsoft Office PowerPoint</Application>
  <PresentationFormat>Pokaz na ekranie (4:3)</PresentationFormat>
  <Paragraphs>191</Paragraphs>
  <Slides>22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9" baseType="lpstr">
      <vt:lpstr>Arial</vt:lpstr>
      <vt:lpstr>Calibri</vt:lpstr>
      <vt:lpstr>Courier New</vt:lpstr>
      <vt:lpstr>Helvetica</vt:lpstr>
      <vt:lpstr>Symbol</vt:lpstr>
      <vt:lpstr>Times New Roman</vt:lpstr>
      <vt:lpstr>Office Theme</vt:lpstr>
      <vt:lpstr>Warmińsko-Mazurska Specjalna  Strefa Ekonomiczna SA</vt:lpstr>
      <vt:lpstr>POMOC PUBLICZNA</vt:lpstr>
      <vt:lpstr>W-M SSE - OBSZAR</vt:lpstr>
      <vt:lpstr>W-M SSE - LOKALIZACJA</vt:lpstr>
      <vt:lpstr>PODSTAWA ZWOLNIENIA</vt:lpstr>
      <vt:lpstr>Pomoc publiczna w SSE – zasady ogólne</vt:lpstr>
      <vt:lpstr>Intensywność pomocy publicznej i obliczanie wartości zwolnienia podatkowego</vt:lpstr>
      <vt:lpstr>DEFINICJA PRZEDSIĘBIORSTWA</vt:lpstr>
      <vt:lpstr>KTO MOŻE SKORZYSTAĆ</vt:lpstr>
      <vt:lpstr>OKRES OBOWIĄZYWANIA DECYZJI</vt:lpstr>
      <vt:lpstr>Prezentacja programu PowerPoint</vt:lpstr>
      <vt:lpstr>Prezentacja programu PowerPoint</vt:lpstr>
      <vt:lpstr>KOSZTY KWALIFIKOWANE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DECYZJA O WSPARCIU</vt:lpstr>
      <vt:lpstr>PODSTAWOWE OBOWIĄZKI INWESTORA</vt:lpstr>
      <vt:lpstr>Prezentacja programu PowerPoint</vt:lpstr>
      <vt:lpstr>KONTAKT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Agnieszka</cp:lastModifiedBy>
  <cp:revision>345</cp:revision>
  <dcterms:created xsi:type="dcterms:W3CDTF">2013-08-21T19:17:07Z</dcterms:created>
  <dcterms:modified xsi:type="dcterms:W3CDTF">2019-02-27T07:28:43Z</dcterms:modified>
</cp:coreProperties>
</file>